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anva Sans Bold" charset="1" panose="020B0803030501040103"/>
      <p:regular r:id="rId26"/>
    </p:embeddedFont>
    <p:embeddedFont>
      <p:font typeface="Anton" charset="1" panose="00000500000000000000"/>
      <p:regular r:id="rId27"/>
    </p:embeddedFont>
    <p:embeddedFont>
      <p:font typeface="Poppins Bold" charset="1" panose="00000800000000000000"/>
      <p:regular r:id="rId28"/>
    </p:embeddedFont>
    <p:embeddedFont>
      <p:font typeface="Paytone One" charset="1" panose="00000500000000000000"/>
      <p:regular r:id="rId29"/>
    </p:embeddedFont>
    <p:embeddedFont>
      <p:font typeface="Montserrat" charset="1" panose="00000500000000000000"/>
      <p:regular r:id="rId30"/>
    </p:embeddedFont>
    <p:embeddedFont>
      <p:font typeface="Montserrat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gif"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gif" Type="http://schemas.openxmlformats.org/officeDocument/2006/relationships/image"/><Relationship Id="rId6" Target="../media/image50.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gif"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gif" Type="http://schemas.openxmlformats.org/officeDocument/2006/relationships/image"/><Relationship Id="rId8" Target="../media/image62.gif" Type="http://schemas.openxmlformats.org/officeDocument/2006/relationships/image"/><Relationship Id="rId9" Target="../media/image6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27.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 Id="rId4" Target="../media/image75.gif" Type="http://schemas.openxmlformats.org/officeDocument/2006/relationships/image"/><Relationship Id="rId5" Target="../media/image7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81.svg" Type="http://schemas.openxmlformats.org/officeDocument/2006/relationships/image"/><Relationship Id="rId7" Target="../media/image8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gif"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gif"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 Id="rId3" Target="../media/image35.gif"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gif"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796451" y="597323"/>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425761"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322205" y="2180209"/>
            <a:ext cx="5145663" cy="6566391"/>
          </a:xfrm>
          <a:custGeom>
            <a:avLst/>
            <a:gdLst/>
            <a:ahLst/>
            <a:cxnLst/>
            <a:rect r="r" b="b" t="t" l="l"/>
            <a:pathLst>
              <a:path h="6566391" w="5145663">
                <a:moveTo>
                  <a:pt x="0" y="0"/>
                </a:moveTo>
                <a:lnTo>
                  <a:pt x="5145662" y="0"/>
                </a:lnTo>
                <a:lnTo>
                  <a:pt x="5145662" y="6566390"/>
                </a:lnTo>
                <a:lnTo>
                  <a:pt x="0" y="656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2406154" y="1612729"/>
            <a:ext cx="3958208" cy="1899940"/>
          </a:xfrm>
          <a:prstGeom prst="rect">
            <a:avLst/>
          </a:prstGeom>
        </p:spPr>
      </p:pic>
      <p:grpSp>
        <p:nvGrpSpPr>
          <p:cNvPr name="Group 13" id="13"/>
          <p:cNvGrpSpPr/>
          <p:nvPr/>
        </p:nvGrpSpPr>
        <p:grpSpPr>
          <a:xfrm rot="0">
            <a:off x="1195121" y="5417287"/>
            <a:ext cx="8629122" cy="1504588"/>
            <a:chOff x="0" y="0"/>
            <a:chExt cx="1890448" cy="329622"/>
          </a:xfrm>
        </p:grpSpPr>
        <p:sp>
          <p:nvSpPr>
            <p:cNvPr name="Freeform 14" id="14"/>
            <p:cNvSpPr/>
            <p:nvPr/>
          </p:nvSpPr>
          <p:spPr>
            <a:xfrm flipH="false" flipV="false" rot="0">
              <a:off x="0" y="0"/>
              <a:ext cx="1890448" cy="329622"/>
            </a:xfrm>
            <a:custGeom>
              <a:avLst/>
              <a:gdLst/>
              <a:ahLst/>
              <a:cxnLst/>
              <a:rect r="r" b="b" t="t" l="l"/>
              <a:pathLst>
                <a:path h="329622" w="1890448">
                  <a:moveTo>
                    <a:pt x="0" y="0"/>
                  </a:moveTo>
                  <a:lnTo>
                    <a:pt x="1890448" y="0"/>
                  </a:lnTo>
                  <a:lnTo>
                    <a:pt x="1890448" y="329622"/>
                  </a:lnTo>
                  <a:lnTo>
                    <a:pt x="0" y="329622"/>
                  </a:lnTo>
                  <a:close/>
                </a:path>
              </a:pathLst>
            </a:custGeom>
            <a:gradFill rotWithShape="true">
              <a:gsLst>
                <a:gs pos="0">
                  <a:srgbClr val="3428BA">
                    <a:alpha val="100000"/>
                  </a:srgbClr>
                </a:gs>
                <a:gs pos="100000">
                  <a:srgbClr val="5FA2DB">
                    <a:alpha val="100000"/>
                  </a:srgbClr>
                </a:gs>
              </a:gsLst>
              <a:lin ang="0"/>
            </a:gradFill>
          </p:spPr>
        </p:sp>
        <p:sp>
          <p:nvSpPr>
            <p:cNvPr name="TextBox 15" id="15"/>
            <p:cNvSpPr txBox="true"/>
            <p:nvPr/>
          </p:nvSpPr>
          <p:spPr>
            <a:xfrm>
              <a:off x="0" y="-38100"/>
              <a:ext cx="1890448" cy="36772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95704" y="1189619"/>
            <a:ext cx="1581549" cy="158154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21488"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195121" y="7340976"/>
            <a:ext cx="8091621" cy="823874"/>
          </a:xfrm>
          <a:custGeom>
            <a:avLst/>
            <a:gdLst/>
            <a:ahLst/>
            <a:cxnLst/>
            <a:rect r="r" b="b" t="t" l="l"/>
            <a:pathLst>
              <a:path h="823874" w="8091621">
                <a:moveTo>
                  <a:pt x="0" y="0"/>
                </a:moveTo>
                <a:lnTo>
                  <a:pt x="8091621" y="0"/>
                </a:lnTo>
                <a:lnTo>
                  <a:pt x="8091621" y="823874"/>
                </a:lnTo>
                <a:lnTo>
                  <a:pt x="0" y="823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195121" y="8583950"/>
            <a:ext cx="7315200" cy="724930"/>
          </a:xfrm>
          <a:custGeom>
            <a:avLst/>
            <a:gdLst/>
            <a:ahLst/>
            <a:cxnLst/>
            <a:rect r="r" b="b" t="t" l="l"/>
            <a:pathLst>
              <a:path h="724930" w="7315200">
                <a:moveTo>
                  <a:pt x="0" y="0"/>
                </a:moveTo>
                <a:lnTo>
                  <a:pt x="7315200" y="0"/>
                </a:lnTo>
                <a:lnTo>
                  <a:pt x="7315200" y="724930"/>
                </a:lnTo>
                <a:lnTo>
                  <a:pt x="0" y="7249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2064436" y="3178615"/>
            <a:ext cx="2320822" cy="3743261"/>
          </a:xfrm>
          <a:custGeom>
            <a:avLst/>
            <a:gdLst/>
            <a:ahLst/>
            <a:cxnLst/>
            <a:rect r="r" b="b" t="t" l="l"/>
            <a:pathLst>
              <a:path h="3743261" w="2320822">
                <a:moveTo>
                  <a:pt x="0" y="0"/>
                </a:moveTo>
                <a:lnTo>
                  <a:pt x="2320822" y="0"/>
                </a:lnTo>
                <a:lnTo>
                  <a:pt x="2320822" y="3743261"/>
                </a:lnTo>
                <a:lnTo>
                  <a:pt x="0" y="37432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2791552" y="1732953"/>
            <a:ext cx="5141004" cy="44725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Nhóm 1 Tin16A1</a:t>
            </a:r>
          </a:p>
        </p:txBody>
      </p:sp>
      <p:sp>
        <p:nvSpPr>
          <p:cNvPr name="TextBox 24" id="24"/>
          <p:cNvSpPr txBox="true"/>
          <p:nvPr/>
        </p:nvSpPr>
        <p:spPr>
          <a:xfrm rot="0">
            <a:off x="1195121" y="3352657"/>
            <a:ext cx="6052198" cy="1790843"/>
          </a:xfrm>
          <a:prstGeom prst="rect">
            <a:avLst/>
          </a:prstGeom>
        </p:spPr>
        <p:txBody>
          <a:bodyPr anchor="t" rtlCol="false" tIns="0" lIns="0" bIns="0" rIns="0">
            <a:spAutoFit/>
          </a:bodyPr>
          <a:lstStyle/>
          <a:p>
            <a:pPr algn="l">
              <a:lnSpc>
                <a:spcPts val="14692"/>
              </a:lnSpc>
              <a:spcBef>
                <a:spcPct val="0"/>
              </a:spcBef>
            </a:pPr>
            <a:r>
              <a:rPr lang="en-US" sz="10494">
                <a:solidFill>
                  <a:srgbClr val="3428BA"/>
                </a:solidFill>
                <a:latin typeface="Anton"/>
                <a:ea typeface="Anton"/>
                <a:cs typeface="Anton"/>
                <a:sym typeface="Anton"/>
              </a:rPr>
              <a:t>BÀI TẬP LỚN</a:t>
            </a:r>
          </a:p>
        </p:txBody>
      </p:sp>
      <p:sp>
        <p:nvSpPr>
          <p:cNvPr name="TextBox 25" id="25"/>
          <p:cNvSpPr txBox="true"/>
          <p:nvPr/>
        </p:nvSpPr>
        <p:spPr>
          <a:xfrm rot="0">
            <a:off x="1262125" y="5391639"/>
            <a:ext cx="8937874" cy="1530237"/>
          </a:xfrm>
          <a:prstGeom prst="rect">
            <a:avLst/>
          </a:prstGeom>
        </p:spPr>
        <p:txBody>
          <a:bodyPr anchor="t" rtlCol="false" tIns="0" lIns="0" bIns="0" rIns="0">
            <a:spAutoFit/>
          </a:bodyPr>
          <a:lstStyle/>
          <a:p>
            <a:pPr algn="l">
              <a:lnSpc>
                <a:spcPts val="12524"/>
              </a:lnSpc>
              <a:spcBef>
                <a:spcPct val="0"/>
              </a:spcBef>
            </a:pPr>
            <a:r>
              <a:rPr lang="en-US" sz="8946">
                <a:solidFill>
                  <a:srgbClr val="FFFFFF"/>
                </a:solidFill>
                <a:latin typeface="Anton"/>
                <a:ea typeface="Anton"/>
                <a:cs typeface="Anton"/>
                <a:sym typeface="Anton"/>
              </a:rPr>
              <a:t>QUẢN LÝ PHÒNG HỌC</a:t>
            </a:r>
          </a:p>
        </p:txBody>
      </p:sp>
      <p:sp>
        <p:nvSpPr>
          <p:cNvPr name="TextBox 26" id="26"/>
          <p:cNvSpPr txBox="true"/>
          <p:nvPr/>
        </p:nvSpPr>
        <p:spPr>
          <a:xfrm rot="0">
            <a:off x="2160744" y="7510407"/>
            <a:ext cx="6456795" cy="44725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Học phần : Thực hành công nghệ Java</a:t>
            </a:r>
          </a:p>
        </p:txBody>
      </p:sp>
      <p:sp>
        <p:nvSpPr>
          <p:cNvPr name="TextBox 27" id="27"/>
          <p:cNvSpPr txBox="true"/>
          <p:nvPr/>
        </p:nvSpPr>
        <p:spPr>
          <a:xfrm rot="0">
            <a:off x="2036213" y="8698974"/>
            <a:ext cx="3694849" cy="447256"/>
          </a:xfrm>
          <a:prstGeom prst="rect">
            <a:avLst/>
          </a:prstGeom>
        </p:spPr>
        <p:txBody>
          <a:bodyPr anchor="t" rtlCol="false" tIns="0" lIns="0" bIns="0" rIns="0">
            <a:spAutoFit/>
          </a:bodyPr>
          <a:lstStyle/>
          <a:p>
            <a:pPr algn="l">
              <a:lnSpc>
                <a:spcPts val="3698"/>
              </a:lnSpc>
              <a:spcBef>
                <a:spcPct val="0"/>
              </a:spcBef>
            </a:pPr>
            <a:r>
              <a:rPr lang="en-US" b="true" sz="2641">
                <a:solidFill>
                  <a:srgbClr val="FFFFFF"/>
                </a:solidFill>
                <a:latin typeface="Canva Sans Bold"/>
                <a:ea typeface="Canva Sans Bold"/>
                <a:cs typeface="Canva Sans Bold"/>
                <a:sym typeface="Canva Sans Bold"/>
              </a:rPr>
              <a:t>GV: Trần Thị Huệ</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293751"/>
            <a:ext cx="9538907" cy="5699497"/>
          </a:xfrm>
          <a:custGeom>
            <a:avLst/>
            <a:gdLst/>
            <a:ahLst/>
            <a:cxnLst/>
            <a:rect r="r" b="b" t="t" l="l"/>
            <a:pathLst>
              <a:path h="5699497" w="9538907">
                <a:moveTo>
                  <a:pt x="0" y="0"/>
                </a:moveTo>
                <a:lnTo>
                  <a:pt x="9538907" y="0"/>
                </a:lnTo>
                <a:lnTo>
                  <a:pt x="9538907" y="5699498"/>
                </a:lnTo>
                <a:lnTo>
                  <a:pt x="0" y="5699498"/>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67554">
            <a:off x="181143" y="7841961"/>
            <a:ext cx="2989980" cy="2451784"/>
          </a:xfrm>
          <a:prstGeom prst="rect">
            <a:avLst/>
          </a:prstGeom>
        </p:spPr>
      </p:pic>
      <p:sp>
        <p:nvSpPr>
          <p:cNvPr name="Freeform 4" id="4"/>
          <p:cNvSpPr/>
          <p:nvPr/>
        </p:nvSpPr>
        <p:spPr>
          <a:xfrm flipH="false" flipV="false" rot="0">
            <a:off x="12143444" y="3699272"/>
            <a:ext cx="5426641" cy="6587728"/>
          </a:xfrm>
          <a:custGeom>
            <a:avLst/>
            <a:gdLst/>
            <a:ahLst/>
            <a:cxnLst/>
            <a:rect r="r" b="b" t="t" l="l"/>
            <a:pathLst>
              <a:path h="6587728" w="5426641">
                <a:moveTo>
                  <a:pt x="0" y="0"/>
                </a:moveTo>
                <a:lnTo>
                  <a:pt x="5426640" y="0"/>
                </a:lnTo>
                <a:lnTo>
                  <a:pt x="5426640" y="6587728"/>
                </a:lnTo>
                <a:lnTo>
                  <a:pt x="0" y="6587728"/>
                </a:lnTo>
                <a:lnTo>
                  <a:pt x="0" y="0"/>
                </a:lnTo>
                <a:close/>
              </a:path>
            </a:pathLst>
          </a:custGeom>
          <a:blipFill>
            <a:blip r:embed="rId4"/>
            <a:stretch>
              <a:fillRect l="0" t="0" r="0" b="0"/>
            </a:stretch>
          </a:blipFill>
        </p:spPr>
      </p:sp>
      <p:sp>
        <p:nvSpPr>
          <p:cNvPr name="Freeform 5" id="5"/>
          <p:cNvSpPr/>
          <p:nvPr/>
        </p:nvSpPr>
        <p:spPr>
          <a:xfrm flipH="false" flipV="false" rot="0">
            <a:off x="15674342" y="0"/>
            <a:ext cx="2613658" cy="2570889"/>
          </a:xfrm>
          <a:custGeom>
            <a:avLst/>
            <a:gdLst/>
            <a:ahLst/>
            <a:cxnLst/>
            <a:rect r="r" b="b" t="t" l="l"/>
            <a:pathLst>
              <a:path h="2570889" w="2613658">
                <a:moveTo>
                  <a:pt x="0" y="0"/>
                </a:moveTo>
                <a:lnTo>
                  <a:pt x="2613658" y="0"/>
                </a:lnTo>
                <a:lnTo>
                  <a:pt x="2613658" y="2570889"/>
                </a:lnTo>
                <a:lnTo>
                  <a:pt x="0" y="25708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28916" y="447211"/>
            <a:ext cx="8938475" cy="521335"/>
          </a:xfrm>
          <a:prstGeom prst="rect">
            <a:avLst/>
          </a:prstGeom>
        </p:spPr>
        <p:txBody>
          <a:bodyPr anchor="t" rtlCol="false" tIns="0" lIns="0" bIns="0" rIns="0">
            <a:spAutoFit/>
          </a:bodyPr>
          <a:lstStyle/>
          <a:p>
            <a:pPr algn="just">
              <a:lnSpc>
                <a:spcPts val="4340"/>
              </a:lnSpc>
            </a:pPr>
            <a:r>
              <a:rPr lang="en-US" sz="3100" b="true">
                <a:solidFill>
                  <a:srgbClr val="000000"/>
                </a:solidFill>
                <a:latin typeface="Montserrat Bold"/>
                <a:ea typeface="Montserrat Bold"/>
                <a:cs typeface="Montserrat Bold"/>
                <a:sym typeface="Montserrat Bold"/>
              </a:rPr>
              <a:t>2.4. Kiểm tra tính hợp lệ của tiế</a:t>
            </a:r>
            <a:r>
              <a:rPr lang="en-US" sz="3100" b="true">
                <a:solidFill>
                  <a:srgbClr val="000000"/>
                </a:solidFill>
                <a:latin typeface="Montserrat Bold"/>
                <a:ea typeface="Montserrat Bold"/>
                <a:cs typeface="Montserrat Bold"/>
                <a:sym typeface="Montserrat Bold"/>
              </a:rPr>
              <a:t>t học:</a:t>
            </a:r>
          </a:p>
        </p:txBody>
      </p:sp>
      <p:sp>
        <p:nvSpPr>
          <p:cNvPr name="TextBox 7" id="7"/>
          <p:cNvSpPr txBox="true"/>
          <p:nvPr/>
        </p:nvSpPr>
        <p:spPr>
          <a:xfrm rot="0">
            <a:off x="1328916" y="1374379"/>
            <a:ext cx="8938475" cy="6921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Montserrat"/>
                <a:ea typeface="Montserrat"/>
                <a:cs typeface="Montserrat"/>
                <a:sym typeface="Montserrat"/>
              </a:rPr>
              <a:t>Đảm bảo tiết bắt đầu &lt; tiế</a:t>
            </a:r>
            <a:r>
              <a:rPr lang="en-US" sz="2000">
                <a:solidFill>
                  <a:srgbClr val="000000"/>
                </a:solidFill>
                <a:latin typeface="Montserrat"/>
                <a:ea typeface="Montserrat"/>
                <a:cs typeface="Montserrat"/>
                <a:sym typeface="Montserrat"/>
              </a:rPr>
              <a:t>t kết thúc và trong khoảng từ 1 đến 16.</a:t>
            </a:r>
          </a:p>
          <a:p>
            <a:pPr algn="just">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491975" y="9496425"/>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82072" y="78537"/>
            <a:ext cx="9904264" cy="877110"/>
            <a:chOff x="0" y="0"/>
            <a:chExt cx="2496627" cy="221098"/>
          </a:xfrm>
        </p:grpSpPr>
        <p:sp>
          <p:nvSpPr>
            <p:cNvPr name="Freeform 4" id="4"/>
            <p:cNvSpPr/>
            <p:nvPr/>
          </p:nvSpPr>
          <p:spPr>
            <a:xfrm flipH="false" flipV="false" rot="0">
              <a:off x="0" y="0"/>
              <a:ext cx="2496627" cy="221098"/>
            </a:xfrm>
            <a:custGeom>
              <a:avLst/>
              <a:gdLst/>
              <a:ahLst/>
              <a:cxnLst/>
              <a:rect r="r" b="b" t="t" l="l"/>
              <a:pathLst>
                <a:path h="221098" w="2496627">
                  <a:moveTo>
                    <a:pt x="0" y="0"/>
                  </a:moveTo>
                  <a:lnTo>
                    <a:pt x="2496627" y="0"/>
                  </a:lnTo>
                  <a:lnTo>
                    <a:pt x="2496627"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96627" cy="2591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66683" y="3782382"/>
            <a:ext cx="10164118" cy="5475918"/>
          </a:xfrm>
          <a:custGeom>
            <a:avLst/>
            <a:gdLst/>
            <a:ahLst/>
            <a:cxnLst/>
            <a:rect r="r" b="b" t="t" l="l"/>
            <a:pathLst>
              <a:path h="5475918" w="10164118">
                <a:moveTo>
                  <a:pt x="0" y="0"/>
                </a:moveTo>
                <a:lnTo>
                  <a:pt x="10164118" y="0"/>
                </a:lnTo>
                <a:lnTo>
                  <a:pt x="10164118" y="5475918"/>
                </a:lnTo>
                <a:lnTo>
                  <a:pt x="0" y="5475918"/>
                </a:lnTo>
                <a:lnTo>
                  <a:pt x="0" y="0"/>
                </a:lnTo>
                <a:close/>
              </a:path>
            </a:pathLst>
          </a:custGeom>
          <a:blipFill>
            <a:blip r:embed="rId4"/>
            <a:stretch>
              <a:fillRect l="0" t="0" r="0" b="0"/>
            </a:stretch>
          </a:blipFill>
        </p:spPr>
      </p:sp>
      <p:pic>
        <p:nvPicPr>
          <p:cNvPr name="Picture 7" id="7"/>
          <p:cNvPicPr>
            <a:picLocks noChangeAspect="true"/>
          </p:cNvPicPr>
          <p:nvPr/>
        </p:nvPicPr>
        <p:blipFill>
          <a:blip r:embed="rId5"/>
          <a:srcRect l="0" t="0" r="0" b="0"/>
          <a:stretch>
            <a:fillRect/>
          </a:stretch>
        </p:blipFill>
        <p:spPr>
          <a:xfrm flipH="true" flipV="false" rot="0">
            <a:off x="13686336" y="5284292"/>
            <a:ext cx="4402383" cy="5002708"/>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462759" y="-3159153"/>
            <a:ext cx="8229600" cy="8229600"/>
          </a:xfrm>
          <a:prstGeom prst="rect">
            <a:avLst/>
          </a:prstGeom>
        </p:spPr>
      </p:pic>
      <p:sp>
        <p:nvSpPr>
          <p:cNvPr name="TextBox 9" id="9"/>
          <p:cNvSpPr txBox="true"/>
          <p:nvPr/>
        </p:nvSpPr>
        <p:spPr>
          <a:xfrm rot="0">
            <a:off x="1500840" y="1584402"/>
            <a:ext cx="3878194"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3.1. Quản lý cơ sở:</a:t>
            </a:r>
          </a:p>
        </p:txBody>
      </p:sp>
      <p:sp>
        <p:nvSpPr>
          <p:cNvPr name="TextBox 10" id="10"/>
          <p:cNvSpPr txBox="true"/>
          <p:nvPr/>
        </p:nvSpPr>
        <p:spPr>
          <a:xfrm rot="0">
            <a:off x="1028700" y="2690182"/>
            <a:ext cx="7306245" cy="692150"/>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000000"/>
                </a:solidFill>
                <a:latin typeface="Montserrat"/>
                <a:ea typeface="Montserrat"/>
                <a:cs typeface="Montserrat"/>
                <a:sym typeface="Montserrat"/>
              </a:rPr>
              <a:t>Thêm,</a:t>
            </a:r>
            <a:r>
              <a:rPr lang="en-US" sz="2000">
                <a:solidFill>
                  <a:srgbClr val="000000"/>
                </a:solidFill>
                <a:latin typeface="Montserrat"/>
                <a:ea typeface="Montserrat"/>
                <a:cs typeface="Montserrat"/>
                <a:sym typeface="Montserrat"/>
              </a:rPr>
              <a:t> sửa, xóa và hiển thị danh sách cơ sở giáo dục.</a:t>
            </a:r>
          </a:p>
          <a:p>
            <a:pPr algn="l">
              <a:lnSpc>
                <a:spcPts val="2800"/>
              </a:lnSpc>
              <a:spcBef>
                <a:spcPct val="0"/>
              </a:spcBef>
            </a:pPr>
          </a:p>
        </p:txBody>
      </p:sp>
      <p:sp>
        <p:nvSpPr>
          <p:cNvPr name="TextBox 11" id="11"/>
          <p:cNvSpPr txBox="true"/>
          <p:nvPr/>
        </p:nvSpPr>
        <p:spPr>
          <a:xfrm rot="0">
            <a:off x="4970054" y="272740"/>
            <a:ext cx="7429943"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3.QUẢN LÝ CƠ SỞ VẬT CHẤT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13434" y="4690451"/>
            <a:ext cx="836295" cy="1026129"/>
          </a:xfrm>
          <a:prstGeom prst="rect">
            <a:avLst/>
          </a:prstGeom>
        </p:spPr>
      </p:pic>
      <p:sp>
        <p:nvSpPr>
          <p:cNvPr name="Freeform 3" id="3"/>
          <p:cNvSpPr/>
          <p:nvPr/>
        </p:nvSpPr>
        <p:spPr>
          <a:xfrm flipH="false" flipV="false" rot="0">
            <a:off x="757758" y="5716580"/>
            <a:ext cx="3947646" cy="4410035"/>
          </a:xfrm>
          <a:custGeom>
            <a:avLst/>
            <a:gdLst/>
            <a:ahLst/>
            <a:cxnLst/>
            <a:rect r="r" b="b" t="t" l="l"/>
            <a:pathLst>
              <a:path h="4410035" w="3947646">
                <a:moveTo>
                  <a:pt x="0" y="0"/>
                </a:moveTo>
                <a:lnTo>
                  <a:pt x="3947647" y="0"/>
                </a:lnTo>
                <a:lnTo>
                  <a:pt x="3947647" y="4410036"/>
                </a:lnTo>
                <a:lnTo>
                  <a:pt x="0" y="441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58041" y="2407648"/>
            <a:ext cx="11301259" cy="5707136"/>
          </a:xfrm>
          <a:custGeom>
            <a:avLst/>
            <a:gdLst/>
            <a:ahLst/>
            <a:cxnLst/>
            <a:rect r="r" b="b" t="t" l="l"/>
            <a:pathLst>
              <a:path h="5707136" w="11301259">
                <a:moveTo>
                  <a:pt x="0" y="0"/>
                </a:moveTo>
                <a:lnTo>
                  <a:pt x="11301259" y="0"/>
                </a:lnTo>
                <a:lnTo>
                  <a:pt x="11301259" y="5707135"/>
                </a:lnTo>
                <a:lnTo>
                  <a:pt x="0" y="5707135"/>
                </a:lnTo>
                <a:lnTo>
                  <a:pt x="0" y="0"/>
                </a:lnTo>
                <a:close/>
              </a:path>
            </a:pathLst>
          </a:custGeom>
          <a:blipFill>
            <a:blip r:embed="rId5"/>
            <a:stretch>
              <a:fillRect l="0" t="0" r="0" b="0"/>
            </a:stretch>
          </a:blipFill>
        </p:spPr>
      </p:sp>
      <p:pic>
        <p:nvPicPr>
          <p:cNvPr name="Picture 5" id="5"/>
          <p:cNvPicPr>
            <a:picLocks noChangeAspect="true"/>
          </p:cNvPicPr>
          <p:nvPr/>
        </p:nvPicPr>
        <p:blipFill>
          <a:blip r:embed="rId6"/>
          <a:srcRect l="0" t="0" r="0" b="0"/>
          <a:stretch>
            <a:fillRect/>
          </a:stretch>
        </p:blipFill>
        <p:spPr>
          <a:xfrm flipH="true" flipV="false" rot="0">
            <a:off x="16028216" y="0"/>
            <a:ext cx="1231084" cy="2198364"/>
          </a:xfrm>
          <a:prstGeom prst="rect">
            <a:avLst/>
          </a:prstGeom>
        </p:spPr>
      </p:pic>
      <p:sp>
        <p:nvSpPr>
          <p:cNvPr name="TextBox 6" id="6"/>
          <p:cNvSpPr txBox="true"/>
          <p:nvPr/>
        </p:nvSpPr>
        <p:spPr>
          <a:xfrm rot="0">
            <a:off x="1653938" y="971550"/>
            <a:ext cx="4830430"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3.2. Quản lý dãy nhà:</a:t>
            </a:r>
          </a:p>
        </p:txBody>
      </p:sp>
      <p:sp>
        <p:nvSpPr>
          <p:cNvPr name="TextBox 7" id="7"/>
          <p:cNvSpPr txBox="true"/>
          <p:nvPr/>
        </p:nvSpPr>
        <p:spPr>
          <a:xfrm rot="0">
            <a:off x="1462551" y="2094910"/>
            <a:ext cx="4830430" cy="10445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Montserrat"/>
                <a:ea typeface="Montserrat"/>
                <a:cs typeface="Montserrat"/>
                <a:sym typeface="Montserrat"/>
              </a:rPr>
              <a:t> Thêm, sửa, xóa và hiển thị dãy nhà theo cơ sở.</a:t>
            </a:r>
          </a:p>
          <a:p>
            <a:pPr algn="l">
              <a:lnSpc>
                <a:spcPts val="28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59040" y="58100"/>
            <a:ext cx="2929956" cy="2929956"/>
          </a:xfrm>
          <a:custGeom>
            <a:avLst/>
            <a:gdLst/>
            <a:ahLst/>
            <a:cxnLst/>
            <a:rect r="r" b="b" t="t" l="l"/>
            <a:pathLst>
              <a:path h="2929956" w="2929956">
                <a:moveTo>
                  <a:pt x="0" y="0"/>
                </a:moveTo>
                <a:lnTo>
                  <a:pt x="2929955" y="0"/>
                </a:lnTo>
                <a:lnTo>
                  <a:pt x="2929955" y="2929955"/>
                </a:lnTo>
                <a:lnTo>
                  <a:pt x="0" y="2929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1002" y="5726123"/>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81891" y="3116589"/>
            <a:ext cx="10334785" cy="5219066"/>
          </a:xfrm>
          <a:custGeom>
            <a:avLst/>
            <a:gdLst/>
            <a:ahLst/>
            <a:cxnLst/>
            <a:rect r="r" b="b" t="t" l="l"/>
            <a:pathLst>
              <a:path h="5219066" w="10334785">
                <a:moveTo>
                  <a:pt x="0" y="0"/>
                </a:moveTo>
                <a:lnTo>
                  <a:pt x="10334785" y="0"/>
                </a:lnTo>
                <a:lnTo>
                  <a:pt x="10334785" y="5219067"/>
                </a:lnTo>
                <a:lnTo>
                  <a:pt x="0" y="5219067"/>
                </a:lnTo>
                <a:lnTo>
                  <a:pt x="0" y="0"/>
                </a:lnTo>
                <a:close/>
              </a:path>
            </a:pathLst>
          </a:custGeom>
          <a:blipFill>
            <a:blip r:embed="rId6"/>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0">
            <a:off x="12812293" y="7548399"/>
            <a:ext cx="5947483" cy="3419803"/>
          </a:xfrm>
          <a:prstGeom prst="rect">
            <a:avLst/>
          </a:prstGeom>
        </p:spPr>
      </p:pic>
      <p:pic>
        <p:nvPicPr>
          <p:cNvPr name="Picture 6" id="6"/>
          <p:cNvPicPr>
            <a:picLocks noChangeAspect="true"/>
          </p:cNvPicPr>
          <p:nvPr/>
        </p:nvPicPr>
        <p:blipFill>
          <a:blip r:embed="rId8"/>
          <a:srcRect l="0" t="0" r="0" b="0"/>
          <a:stretch>
            <a:fillRect/>
          </a:stretch>
        </p:blipFill>
        <p:spPr>
          <a:xfrm flipH="true" flipV="false" rot="0">
            <a:off x="387102" y="4023764"/>
            <a:ext cx="2412175" cy="3890605"/>
          </a:xfrm>
          <a:prstGeom prst="rect">
            <a:avLst/>
          </a:prstGeom>
        </p:spPr>
      </p:pic>
      <p:sp>
        <p:nvSpPr>
          <p:cNvPr name="Freeform 7" id="7"/>
          <p:cNvSpPr/>
          <p:nvPr/>
        </p:nvSpPr>
        <p:spPr>
          <a:xfrm flipH="false" flipV="false" rot="0">
            <a:off x="2269952" y="3520625"/>
            <a:ext cx="2093218" cy="4410996"/>
          </a:xfrm>
          <a:custGeom>
            <a:avLst/>
            <a:gdLst/>
            <a:ahLst/>
            <a:cxnLst/>
            <a:rect r="r" b="b" t="t" l="l"/>
            <a:pathLst>
              <a:path h="4410996" w="2093218">
                <a:moveTo>
                  <a:pt x="0" y="0"/>
                </a:moveTo>
                <a:lnTo>
                  <a:pt x="2093218" y="0"/>
                </a:lnTo>
                <a:lnTo>
                  <a:pt x="2093218" y="4410996"/>
                </a:lnTo>
                <a:lnTo>
                  <a:pt x="0" y="44109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799277" y="1759738"/>
            <a:ext cx="10013016" cy="1072515"/>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Montserrat Bold"/>
                <a:ea typeface="Montserrat Bold"/>
                <a:cs typeface="Montserrat Bold"/>
                <a:sym typeface="Montserrat Bold"/>
              </a:rPr>
              <a:t>⚠️</a:t>
            </a:r>
            <a:r>
              <a:rPr lang="en-US" b="true" sz="2000">
                <a:solidFill>
                  <a:srgbClr val="000000"/>
                </a:solidFill>
                <a:latin typeface="Montserrat Bold"/>
                <a:ea typeface="Montserrat Bold"/>
                <a:cs typeface="Montserrat Bold"/>
                <a:sym typeface="Montserrat Bold"/>
              </a:rPr>
              <a:t> </a:t>
            </a:r>
            <a:r>
              <a:rPr lang="en-US" sz="2000">
                <a:solidFill>
                  <a:srgbClr val="000000"/>
                </a:solidFill>
                <a:latin typeface="Montserrat"/>
                <a:ea typeface="Montserrat"/>
                <a:cs typeface="Montserrat"/>
                <a:sym typeface="Montserrat"/>
              </a:rPr>
              <a:t>Thêm, sửa, xóa và kiểm tra sự tồn tại của tầng theo dãy nhà.</a:t>
            </a:r>
          </a:p>
          <a:p>
            <a:pPr algn="l">
              <a:lnSpc>
                <a:spcPts val="6020"/>
              </a:lnSpc>
              <a:spcBef>
                <a:spcPct val="0"/>
              </a:spcBef>
            </a:pPr>
          </a:p>
        </p:txBody>
      </p:sp>
      <p:sp>
        <p:nvSpPr>
          <p:cNvPr name="TextBox 9" id="9"/>
          <p:cNvSpPr txBox="true"/>
          <p:nvPr/>
        </p:nvSpPr>
        <p:spPr>
          <a:xfrm rot="0">
            <a:off x="5827850" y="4270799"/>
            <a:ext cx="9525" cy="448310"/>
          </a:xfrm>
          <a:prstGeom prst="rect">
            <a:avLst/>
          </a:prstGeom>
        </p:spPr>
        <p:txBody>
          <a:bodyPr anchor="t" rtlCol="false" tIns="0" lIns="0" bIns="0" rIns="0">
            <a:spAutoFit/>
          </a:bodyPr>
          <a:lstStyle/>
          <a:p>
            <a:pPr algn="ctr">
              <a:lnSpc>
                <a:spcPts val="3640"/>
              </a:lnSpc>
              <a:spcBef>
                <a:spcPct val="0"/>
              </a:spcBef>
            </a:pPr>
          </a:p>
        </p:txBody>
      </p:sp>
      <p:sp>
        <p:nvSpPr>
          <p:cNvPr name="TextBox 10" id="10"/>
          <p:cNvSpPr txBox="true"/>
          <p:nvPr/>
        </p:nvSpPr>
        <p:spPr>
          <a:xfrm rot="0">
            <a:off x="2621413" y="742950"/>
            <a:ext cx="5891793"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3.3.</a:t>
            </a:r>
            <a:r>
              <a:rPr lang="en-US" b="true" sz="3000">
                <a:solidFill>
                  <a:srgbClr val="000000"/>
                </a:solidFill>
                <a:latin typeface="Montserrat Bold"/>
                <a:ea typeface="Montserrat Bold"/>
                <a:cs typeface="Montserrat Bold"/>
                <a:sym typeface="Montserrat Bold"/>
              </a:rPr>
              <a:t> Quản lý tầng: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1683" y="5954201"/>
            <a:ext cx="4083181" cy="4231276"/>
          </a:xfrm>
          <a:custGeom>
            <a:avLst/>
            <a:gdLst/>
            <a:ahLst/>
            <a:cxnLst/>
            <a:rect r="r" b="b" t="t" l="l"/>
            <a:pathLst>
              <a:path h="4231276" w="4083181">
                <a:moveTo>
                  <a:pt x="0" y="0"/>
                </a:moveTo>
                <a:lnTo>
                  <a:pt x="4083181" y="0"/>
                </a:lnTo>
                <a:lnTo>
                  <a:pt x="4083181" y="4231276"/>
                </a:lnTo>
                <a:lnTo>
                  <a:pt x="0" y="4231276"/>
                </a:lnTo>
                <a:lnTo>
                  <a:pt x="0" y="0"/>
                </a:lnTo>
                <a:close/>
              </a:path>
            </a:pathLst>
          </a:custGeom>
          <a:blipFill>
            <a:blip r:embed="rId2"/>
            <a:stretch>
              <a:fillRect l="0" t="0" r="0" b="0"/>
            </a:stretch>
          </a:blipFill>
        </p:spPr>
      </p:sp>
      <p:sp>
        <p:nvSpPr>
          <p:cNvPr name="Freeform 3" id="3"/>
          <p:cNvSpPr/>
          <p:nvPr/>
        </p:nvSpPr>
        <p:spPr>
          <a:xfrm flipH="false" flipV="false" rot="0">
            <a:off x="4824515" y="3270721"/>
            <a:ext cx="8638969" cy="5366960"/>
          </a:xfrm>
          <a:custGeom>
            <a:avLst/>
            <a:gdLst/>
            <a:ahLst/>
            <a:cxnLst/>
            <a:rect r="r" b="b" t="t" l="l"/>
            <a:pathLst>
              <a:path h="5366960" w="8638969">
                <a:moveTo>
                  <a:pt x="0" y="0"/>
                </a:moveTo>
                <a:lnTo>
                  <a:pt x="8638970" y="0"/>
                </a:lnTo>
                <a:lnTo>
                  <a:pt x="8638970" y="5366960"/>
                </a:lnTo>
                <a:lnTo>
                  <a:pt x="0" y="5366960"/>
                </a:lnTo>
                <a:lnTo>
                  <a:pt x="0" y="0"/>
                </a:lnTo>
                <a:close/>
              </a:path>
            </a:pathLst>
          </a:custGeom>
          <a:blipFill>
            <a:blip r:embed="rId3"/>
            <a:stretch>
              <a:fillRect l="0" t="0" r="0" b="0"/>
            </a:stretch>
          </a:blipFill>
        </p:spPr>
      </p:sp>
      <p:sp>
        <p:nvSpPr>
          <p:cNvPr name="Freeform 4" id="4"/>
          <p:cNvSpPr/>
          <p:nvPr/>
        </p:nvSpPr>
        <p:spPr>
          <a:xfrm flipH="false" flipV="false" rot="0">
            <a:off x="16279614" y="0"/>
            <a:ext cx="1959371" cy="2443660"/>
          </a:xfrm>
          <a:custGeom>
            <a:avLst/>
            <a:gdLst/>
            <a:ahLst/>
            <a:cxnLst/>
            <a:rect r="r" b="b" t="t" l="l"/>
            <a:pathLst>
              <a:path h="2443660" w="1959371">
                <a:moveTo>
                  <a:pt x="0" y="0"/>
                </a:moveTo>
                <a:lnTo>
                  <a:pt x="1959372" y="0"/>
                </a:lnTo>
                <a:lnTo>
                  <a:pt x="1959372" y="2443660"/>
                </a:lnTo>
                <a:lnTo>
                  <a:pt x="0" y="2443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15935" y="5723624"/>
            <a:ext cx="3692184" cy="4461853"/>
          </a:xfrm>
          <a:custGeom>
            <a:avLst/>
            <a:gdLst/>
            <a:ahLst/>
            <a:cxnLst/>
            <a:rect r="r" b="b" t="t" l="l"/>
            <a:pathLst>
              <a:path h="4461853" w="3692184">
                <a:moveTo>
                  <a:pt x="0" y="0"/>
                </a:moveTo>
                <a:lnTo>
                  <a:pt x="3692183" y="0"/>
                </a:lnTo>
                <a:lnTo>
                  <a:pt x="3692183" y="4461853"/>
                </a:lnTo>
                <a:lnTo>
                  <a:pt x="0" y="4461853"/>
                </a:lnTo>
                <a:lnTo>
                  <a:pt x="0" y="0"/>
                </a:lnTo>
                <a:close/>
              </a:path>
            </a:pathLst>
          </a:custGeom>
          <a:blipFill>
            <a:blip r:embed="rId6"/>
            <a:stretch>
              <a:fillRect l="0" t="0" r="0" b="0"/>
            </a:stretch>
          </a:blipFill>
        </p:spPr>
      </p:sp>
      <p:sp>
        <p:nvSpPr>
          <p:cNvPr name="TextBox 6" id="6"/>
          <p:cNvSpPr txBox="true"/>
          <p:nvPr/>
        </p:nvSpPr>
        <p:spPr>
          <a:xfrm rot="0">
            <a:off x="2678943" y="971550"/>
            <a:ext cx="5685511"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Montserrat Bold"/>
                <a:ea typeface="Montserrat Bold"/>
                <a:cs typeface="Montserrat Bold"/>
                <a:sym typeface="Montserrat Bold"/>
              </a:rPr>
              <a:t>3.4. QUẢN LÝ PHÒNG HỌC:</a:t>
            </a:r>
          </a:p>
        </p:txBody>
      </p:sp>
      <p:sp>
        <p:nvSpPr>
          <p:cNvPr name="TextBox 7" id="7"/>
          <p:cNvSpPr txBox="true"/>
          <p:nvPr/>
        </p:nvSpPr>
        <p:spPr>
          <a:xfrm rot="0">
            <a:off x="2233273" y="2386510"/>
            <a:ext cx="9521389" cy="1142365"/>
          </a:xfrm>
          <a:prstGeom prst="rect">
            <a:avLst/>
          </a:prstGeom>
        </p:spPr>
        <p:txBody>
          <a:bodyPr anchor="t" rtlCol="false" tIns="0" lIns="0" bIns="0" rIns="0">
            <a:spAutoFit/>
          </a:bodyPr>
          <a:lstStyle/>
          <a:p>
            <a:pPr algn="l" marL="431801" indent="-215900" lvl="1">
              <a:lnSpc>
                <a:spcPts val="3080"/>
              </a:lnSpc>
              <a:buFont typeface="Arial"/>
              <a:buChar char="•"/>
            </a:pPr>
            <a:r>
              <a:rPr lang="en-US" sz="2000">
                <a:solidFill>
                  <a:srgbClr val="000000"/>
                </a:solidFill>
                <a:latin typeface="Montserrat"/>
                <a:ea typeface="Montserrat"/>
                <a:cs typeface="Montserrat"/>
                <a:sym typeface="Montserrat"/>
              </a:rPr>
              <a:t>T</a:t>
            </a:r>
            <a:r>
              <a:rPr lang="en-US" sz="2000">
                <a:solidFill>
                  <a:srgbClr val="000000"/>
                </a:solidFill>
                <a:latin typeface="Montserrat"/>
                <a:ea typeface="Montserrat"/>
                <a:cs typeface="Montserrat"/>
                <a:sym typeface="Montserrat"/>
              </a:rPr>
              <a:t>hêm, sửa, xóa và lấy danh sách phòng theo tầng hoặc tên phòng.</a:t>
            </a:r>
          </a:p>
          <a:p>
            <a:pPr algn="l">
              <a:lnSpc>
                <a:spcPts val="3080"/>
              </a:lnSpc>
            </a:pPr>
          </a:p>
          <a:p>
            <a:pPr algn="l">
              <a:lnSpc>
                <a:spcPts val="308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445491" y="3113359"/>
            <a:ext cx="5270880" cy="6899058"/>
          </a:xfrm>
          <a:custGeom>
            <a:avLst/>
            <a:gdLst/>
            <a:ahLst/>
            <a:cxnLst/>
            <a:rect r="r" b="b" t="t" l="l"/>
            <a:pathLst>
              <a:path h="6899058" w="5270880">
                <a:moveTo>
                  <a:pt x="0" y="0"/>
                </a:moveTo>
                <a:lnTo>
                  <a:pt x="5270880" y="0"/>
                </a:lnTo>
                <a:lnTo>
                  <a:pt x="5270880" y="6899058"/>
                </a:lnTo>
                <a:lnTo>
                  <a:pt x="0" y="6899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82072" y="78537"/>
            <a:ext cx="9904264" cy="877110"/>
            <a:chOff x="0" y="0"/>
            <a:chExt cx="2496627" cy="221098"/>
          </a:xfrm>
        </p:grpSpPr>
        <p:sp>
          <p:nvSpPr>
            <p:cNvPr name="Freeform 4" id="4"/>
            <p:cNvSpPr/>
            <p:nvPr/>
          </p:nvSpPr>
          <p:spPr>
            <a:xfrm flipH="false" flipV="false" rot="0">
              <a:off x="0" y="0"/>
              <a:ext cx="2496627" cy="221098"/>
            </a:xfrm>
            <a:custGeom>
              <a:avLst/>
              <a:gdLst/>
              <a:ahLst/>
              <a:cxnLst/>
              <a:rect r="r" b="b" t="t" l="l"/>
              <a:pathLst>
                <a:path h="221098" w="2496627">
                  <a:moveTo>
                    <a:pt x="0" y="0"/>
                  </a:moveTo>
                  <a:lnTo>
                    <a:pt x="2496627" y="0"/>
                  </a:lnTo>
                  <a:lnTo>
                    <a:pt x="2496627"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96627" cy="2591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493212" y="3113359"/>
            <a:ext cx="5533054" cy="6428793"/>
          </a:xfrm>
          <a:custGeom>
            <a:avLst/>
            <a:gdLst/>
            <a:ahLst/>
            <a:cxnLst/>
            <a:rect r="r" b="b" t="t" l="l"/>
            <a:pathLst>
              <a:path h="6428793" w="5533054">
                <a:moveTo>
                  <a:pt x="0" y="0"/>
                </a:moveTo>
                <a:lnTo>
                  <a:pt x="5533054" y="0"/>
                </a:lnTo>
                <a:lnTo>
                  <a:pt x="5533054" y="6428794"/>
                </a:lnTo>
                <a:lnTo>
                  <a:pt x="0" y="6428794"/>
                </a:lnTo>
                <a:lnTo>
                  <a:pt x="0" y="0"/>
                </a:lnTo>
                <a:close/>
              </a:path>
            </a:pathLst>
          </a:custGeom>
          <a:blipFill>
            <a:blip r:embed="rId4"/>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0" y="7244786"/>
            <a:ext cx="3076257" cy="3418063"/>
          </a:xfrm>
          <a:prstGeom prst="rect">
            <a:avLst/>
          </a:prstGeom>
        </p:spPr>
      </p:pic>
      <p:sp>
        <p:nvSpPr>
          <p:cNvPr name="TextBox 8" id="8"/>
          <p:cNvSpPr txBox="true"/>
          <p:nvPr/>
        </p:nvSpPr>
        <p:spPr>
          <a:xfrm rot="0">
            <a:off x="2369941" y="2125046"/>
            <a:ext cx="7656325" cy="988313"/>
          </a:xfrm>
          <a:prstGeom prst="rect">
            <a:avLst/>
          </a:prstGeom>
        </p:spPr>
        <p:txBody>
          <a:bodyPr anchor="t" rtlCol="false" tIns="0" lIns="0" bIns="0" rIns="0">
            <a:spAutoFit/>
          </a:bodyPr>
          <a:lstStyle/>
          <a:p>
            <a:pPr algn="l" marL="431801" indent="-215900" lvl="1">
              <a:lnSpc>
                <a:spcPts val="3080"/>
              </a:lnSpc>
              <a:buFont typeface="Arial"/>
              <a:buChar char="•"/>
            </a:pPr>
            <a:r>
              <a:rPr lang="en-US" sz="2000">
                <a:solidFill>
                  <a:srgbClr val="000000"/>
                </a:solidFill>
                <a:latin typeface="Montserrat"/>
                <a:ea typeface="Montserrat"/>
                <a:cs typeface="Montserrat"/>
                <a:sym typeface="Montserrat"/>
              </a:rPr>
              <a:t>G</a:t>
            </a:r>
            <a:r>
              <a:rPr lang="en-US" sz="2000">
                <a:solidFill>
                  <a:srgbClr val="000000"/>
                </a:solidFill>
                <a:latin typeface="Montserrat"/>
                <a:ea typeface="Montserrat"/>
                <a:cs typeface="Montserrat"/>
                <a:sym typeface="Montserrat"/>
              </a:rPr>
              <a:t>iao diện đơn giản cho phép nhập email và mật khẩu.</a:t>
            </a:r>
          </a:p>
          <a:p>
            <a:pPr algn="l">
              <a:lnSpc>
                <a:spcPts val="5236"/>
              </a:lnSpc>
            </a:pPr>
          </a:p>
        </p:txBody>
      </p:sp>
      <p:sp>
        <p:nvSpPr>
          <p:cNvPr name="TextBox 9" id="9"/>
          <p:cNvSpPr txBox="true"/>
          <p:nvPr/>
        </p:nvSpPr>
        <p:spPr>
          <a:xfrm rot="0">
            <a:off x="4970054" y="272740"/>
            <a:ext cx="7429943"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4. GIAO DIỆN NGƯỜI DÙNG</a:t>
            </a:r>
          </a:p>
        </p:txBody>
      </p:sp>
      <p:sp>
        <p:nvSpPr>
          <p:cNvPr name="TextBox 10" id="10"/>
          <p:cNvSpPr txBox="true"/>
          <p:nvPr/>
        </p:nvSpPr>
        <p:spPr>
          <a:xfrm rot="0">
            <a:off x="2369941" y="1191596"/>
            <a:ext cx="5891793"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4.1. Giao diện đăng nhập:</a:t>
            </a:r>
          </a:p>
        </p:txBody>
      </p:sp>
      <p:pic>
        <p:nvPicPr>
          <p:cNvPr name="Picture 11" id="11"/>
          <p:cNvPicPr>
            <a:picLocks noChangeAspect="true"/>
          </p:cNvPicPr>
          <p:nvPr/>
        </p:nvPicPr>
        <p:blipFill>
          <a:blip r:embed="rId5"/>
          <a:srcRect l="0" t="0" r="0" b="0"/>
          <a:stretch>
            <a:fillRect/>
          </a:stretch>
        </p:blipFill>
        <p:spPr>
          <a:xfrm flipH="true" flipV="false" rot="0">
            <a:off x="16132748" y="-1630495"/>
            <a:ext cx="3076257" cy="3418063"/>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13032" y="2622398"/>
            <a:ext cx="10144631" cy="5478101"/>
          </a:xfrm>
          <a:custGeom>
            <a:avLst/>
            <a:gdLst/>
            <a:ahLst/>
            <a:cxnLst/>
            <a:rect r="r" b="b" t="t" l="l"/>
            <a:pathLst>
              <a:path h="5478101" w="10144631">
                <a:moveTo>
                  <a:pt x="0" y="0"/>
                </a:moveTo>
                <a:lnTo>
                  <a:pt x="10144631" y="0"/>
                </a:lnTo>
                <a:lnTo>
                  <a:pt x="10144631" y="5478101"/>
                </a:lnTo>
                <a:lnTo>
                  <a:pt x="0" y="5478101"/>
                </a:lnTo>
                <a:lnTo>
                  <a:pt x="0" y="0"/>
                </a:lnTo>
                <a:close/>
              </a:path>
            </a:pathLst>
          </a:custGeom>
          <a:blipFill>
            <a:blip r:embed="rId2"/>
            <a:stretch>
              <a:fillRect l="0" t="0" r="0" b="0"/>
            </a:stretch>
          </a:blipFill>
        </p:spPr>
      </p:sp>
      <p:sp>
        <p:nvSpPr>
          <p:cNvPr name="Freeform 3" id="3"/>
          <p:cNvSpPr/>
          <p:nvPr/>
        </p:nvSpPr>
        <p:spPr>
          <a:xfrm flipH="false" flipV="false" rot="0">
            <a:off x="1217" y="6359595"/>
            <a:ext cx="4447670" cy="3927405"/>
          </a:xfrm>
          <a:custGeom>
            <a:avLst/>
            <a:gdLst/>
            <a:ahLst/>
            <a:cxnLst/>
            <a:rect r="r" b="b" t="t" l="l"/>
            <a:pathLst>
              <a:path h="3927405" w="4447670">
                <a:moveTo>
                  <a:pt x="0" y="0"/>
                </a:moveTo>
                <a:lnTo>
                  <a:pt x="4447670" y="0"/>
                </a:lnTo>
                <a:lnTo>
                  <a:pt x="4447670" y="3927405"/>
                </a:lnTo>
                <a:lnTo>
                  <a:pt x="0" y="3927405"/>
                </a:lnTo>
                <a:lnTo>
                  <a:pt x="0" y="0"/>
                </a:lnTo>
                <a:close/>
              </a:path>
            </a:pathLst>
          </a:custGeom>
          <a:blipFill>
            <a:blip r:embed="rId3"/>
            <a:stretch>
              <a:fillRect l="-7817" t="0" r="-4312" b="0"/>
            </a:stretch>
          </a:blipFill>
        </p:spPr>
      </p:sp>
      <p:pic>
        <p:nvPicPr>
          <p:cNvPr name="Picture 4" id="4"/>
          <p:cNvPicPr>
            <a:picLocks noChangeAspect="true"/>
          </p:cNvPicPr>
          <p:nvPr/>
        </p:nvPicPr>
        <p:blipFill>
          <a:blip r:embed="rId4"/>
          <a:srcRect l="0" t="0" r="0" b="0"/>
          <a:stretch>
            <a:fillRect/>
          </a:stretch>
        </p:blipFill>
        <p:spPr>
          <a:xfrm flipH="false" flipV="false" rot="0">
            <a:off x="14057663" y="0"/>
            <a:ext cx="4334047" cy="4290706"/>
          </a:xfrm>
          <a:prstGeom prst="rect">
            <a:avLst/>
          </a:prstGeom>
        </p:spPr>
      </p:pic>
      <p:sp>
        <p:nvSpPr>
          <p:cNvPr name="Freeform 5" id="5"/>
          <p:cNvSpPr/>
          <p:nvPr/>
        </p:nvSpPr>
        <p:spPr>
          <a:xfrm flipH="false" flipV="false" rot="0">
            <a:off x="14057663" y="5254496"/>
            <a:ext cx="2887399" cy="5032504"/>
          </a:xfrm>
          <a:custGeom>
            <a:avLst/>
            <a:gdLst/>
            <a:ahLst/>
            <a:cxnLst/>
            <a:rect r="r" b="b" t="t" l="l"/>
            <a:pathLst>
              <a:path h="5032504" w="2887399">
                <a:moveTo>
                  <a:pt x="0" y="0"/>
                </a:moveTo>
                <a:lnTo>
                  <a:pt x="2887399" y="0"/>
                </a:lnTo>
                <a:lnTo>
                  <a:pt x="2887399" y="5032504"/>
                </a:lnTo>
                <a:lnTo>
                  <a:pt x="0" y="5032504"/>
                </a:lnTo>
                <a:lnTo>
                  <a:pt x="0" y="0"/>
                </a:lnTo>
                <a:close/>
              </a:path>
            </a:pathLst>
          </a:custGeom>
          <a:blipFill>
            <a:blip r:embed="rId5"/>
            <a:stretch>
              <a:fillRect l="0" t="0" r="0" b="0"/>
            </a:stretch>
          </a:blipFill>
        </p:spPr>
      </p:sp>
      <p:sp>
        <p:nvSpPr>
          <p:cNvPr name="TextBox 6" id="6"/>
          <p:cNvSpPr txBox="true"/>
          <p:nvPr/>
        </p:nvSpPr>
        <p:spPr>
          <a:xfrm rot="0">
            <a:off x="2225052" y="742950"/>
            <a:ext cx="6205719"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4.2. Giao diện menu giáo viên:</a:t>
            </a:r>
          </a:p>
        </p:txBody>
      </p:sp>
      <p:sp>
        <p:nvSpPr>
          <p:cNvPr name="TextBox 7" id="7"/>
          <p:cNvSpPr txBox="true"/>
          <p:nvPr/>
        </p:nvSpPr>
        <p:spPr>
          <a:xfrm rot="0">
            <a:off x="2225052" y="1593787"/>
            <a:ext cx="7656325" cy="1378838"/>
          </a:xfrm>
          <a:prstGeom prst="rect">
            <a:avLst/>
          </a:prstGeom>
        </p:spPr>
        <p:txBody>
          <a:bodyPr anchor="t" rtlCol="false" tIns="0" lIns="0" bIns="0" rIns="0">
            <a:spAutoFit/>
          </a:bodyPr>
          <a:lstStyle/>
          <a:p>
            <a:pPr algn="l" marL="431801" indent="-215900" lvl="1">
              <a:lnSpc>
                <a:spcPts val="3080"/>
              </a:lnSpc>
              <a:buFont typeface="Arial"/>
              <a:buChar char="•"/>
            </a:pPr>
            <a:r>
              <a:rPr lang="en-US" sz="2000">
                <a:solidFill>
                  <a:srgbClr val="000000"/>
                </a:solidFill>
                <a:latin typeface="Montserrat"/>
                <a:ea typeface="Montserrat"/>
                <a:cs typeface="Montserrat"/>
                <a:sym typeface="Montserrat"/>
              </a:rPr>
              <a:t>H</a:t>
            </a:r>
            <a:r>
              <a:rPr lang="en-US" sz="2000">
                <a:solidFill>
                  <a:srgbClr val="000000"/>
                </a:solidFill>
                <a:latin typeface="Montserrat"/>
                <a:ea typeface="Montserrat"/>
                <a:cs typeface="Montserrat"/>
                <a:sym typeface="Montserrat"/>
              </a:rPr>
              <a:t>iển thị chức năng liên quan dành cho giáo viên sau khi đăng nhập.</a:t>
            </a:r>
          </a:p>
          <a:p>
            <a:pPr algn="l">
              <a:lnSpc>
                <a:spcPts val="5236"/>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82072" y="78537"/>
            <a:ext cx="9904264" cy="877110"/>
            <a:chOff x="0" y="0"/>
            <a:chExt cx="2496627" cy="221098"/>
          </a:xfrm>
        </p:grpSpPr>
        <p:sp>
          <p:nvSpPr>
            <p:cNvPr name="Freeform 3" id="3"/>
            <p:cNvSpPr/>
            <p:nvPr/>
          </p:nvSpPr>
          <p:spPr>
            <a:xfrm flipH="false" flipV="false" rot="0">
              <a:off x="0" y="0"/>
              <a:ext cx="2496627" cy="221098"/>
            </a:xfrm>
            <a:custGeom>
              <a:avLst/>
              <a:gdLst/>
              <a:ahLst/>
              <a:cxnLst/>
              <a:rect r="r" b="b" t="t" l="l"/>
              <a:pathLst>
                <a:path h="221098" w="2496627">
                  <a:moveTo>
                    <a:pt x="0" y="0"/>
                  </a:moveTo>
                  <a:lnTo>
                    <a:pt x="2496627" y="0"/>
                  </a:lnTo>
                  <a:lnTo>
                    <a:pt x="2496627"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496627" cy="2591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9991" y="7945050"/>
            <a:ext cx="2425749" cy="2341950"/>
          </a:xfrm>
          <a:custGeom>
            <a:avLst/>
            <a:gdLst/>
            <a:ahLst/>
            <a:cxnLst/>
            <a:rect r="r" b="b" t="t" l="l"/>
            <a:pathLst>
              <a:path h="2341950" w="2425749">
                <a:moveTo>
                  <a:pt x="0" y="0"/>
                </a:moveTo>
                <a:lnTo>
                  <a:pt x="2425749" y="0"/>
                </a:lnTo>
                <a:lnTo>
                  <a:pt x="2425749" y="2341950"/>
                </a:lnTo>
                <a:lnTo>
                  <a:pt x="0" y="2341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47672" y="3355809"/>
            <a:ext cx="11301259" cy="4901921"/>
          </a:xfrm>
          <a:custGeom>
            <a:avLst/>
            <a:gdLst/>
            <a:ahLst/>
            <a:cxnLst/>
            <a:rect r="r" b="b" t="t" l="l"/>
            <a:pathLst>
              <a:path h="4901921" w="11301259">
                <a:moveTo>
                  <a:pt x="0" y="0"/>
                </a:moveTo>
                <a:lnTo>
                  <a:pt x="11301259" y="0"/>
                </a:lnTo>
                <a:lnTo>
                  <a:pt x="11301259" y="4901921"/>
                </a:lnTo>
                <a:lnTo>
                  <a:pt x="0" y="4901921"/>
                </a:lnTo>
                <a:lnTo>
                  <a:pt x="0" y="0"/>
                </a:lnTo>
                <a:close/>
              </a:path>
            </a:pathLst>
          </a:custGeom>
          <a:blipFill>
            <a:blip r:embed="rId4"/>
            <a:stretch>
              <a:fillRect l="0" t="0" r="0" b="0"/>
            </a:stretch>
          </a:blipFill>
        </p:spPr>
      </p:sp>
      <p:sp>
        <p:nvSpPr>
          <p:cNvPr name="Freeform 7" id="7"/>
          <p:cNvSpPr/>
          <p:nvPr/>
        </p:nvSpPr>
        <p:spPr>
          <a:xfrm flipH="false" flipV="false" rot="0">
            <a:off x="14393601" y="206065"/>
            <a:ext cx="3748209" cy="4114800"/>
          </a:xfrm>
          <a:custGeom>
            <a:avLst/>
            <a:gdLst/>
            <a:ahLst/>
            <a:cxnLst/>
            <a:rect r="r" b="b" t="t" l="l"/>
            <a:pathLst>
              <a:path h="4114800" w="3748209">
                <a:moveTo>
                  <a:pt x="0" y="0"/>
                </a:moveTo>
                <a:lnTo>
                  <a:pt x="3748208" y="0"/>
                </a:lnTo>
                <a:lnTo>
                  <a:pt x="37482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970054" y="272740"/>
            <a:ext cx="7429943"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5. KẾT NỐI CƠ SỞ DỮ LIỆU</a:t>
            </a:r>
          </a:p>
        </p:txBody>
      </p:sp>
      <p:sp>
        <p:nvSpPr>
          <p:cNvPr name="TextBox 9" id="9"/>
          <p:cNvSpPr txBox="true"/>
          <p:nvPr/>
        </p:nvSpPr>
        <p:spPr>
          <a:xfrm rot="0">
            <a:off x="1947672" y="1976971"/>
            <a:ext cx="7656325" cy="1378838"/>
          </a:xfrm>
          <a:prstGeom prst="rect">
            <a:avLst/>
          </a:prstGeom>
        </p:spPr>
        <p:txBody>
          <a:bodyPr anchor="t" rtlCol="false" tIns="0" lIns="0" bIns="0" rIns="0">
            <a:spAutoFit/>
          </a:bodyPr>
          <a:lstStyle/>
          <a:p>
            <a:pPr algn="l" marL="431801" indent="-215900" lvl="1">
              <a:lnSpc>
                <a:spcPts val="3080"/>
              </a:lnSpc>
              <a:buFont typeface="Arial"/>
              <a:buChar char="•"/>
            </a:pPr>
            <a:r>
              <a:rPr lang="en-US" sz="2000">
                <a:solidFill>
                  <a:srgbClr val="000000"/>
                </a:solidFill>
                <a:latin typeface="Montserrat"/>
                <a:ea typeface="Montserrat"/>
                <a:cs typeface="Montserrat"/>
                <a:sym typeface="Montserrat"/>
              </a:rPr>
              <a:t>Sử</a:t>
            </a:r>
            <a:r>
              <a:rPr lang="en-US" sz="2000">
                <a:solidFill>
                  <a:srgbClr val="000000"/>
                </a:solidFill>
                <a:latin typeface="Montserrat"/>
                <a:ea typeface="Montserrat"/>
                <a:cs typeface="Montserrat"/>
                <a:sym typeface="Montserrat"/>
              </a:rPr>
              <a:t> dụng JDBC kết nối MySQL bằng URL, username, password.</a:t>
            </a:r>
          </a:p>
          <a:p>
            <a:pPr algn="l">
              <a:lnSpc>
                <a:spcPts val="5236"/>
              </a:lnSpc>
            </a:pPr>
          </a:p>
        </p:txBody>
      </p:sp>
      <p:sp>
        <p:nvSpPr>
          <p:cNvPr name="TextBox 10" id="10"/>
          <p:cNvSpPr txBox="true"/>
          <p:nvPr/>
        </p:nvSpPr>
        <p:spPr>
          <a:xfrm rot="0">
            <a:off x="1234620" y="1119721"/>
            <a:ext cx="6205719"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5.1. Giao diện menu giáo viên:</a:t>
            </a:r>
          </a:p>
        </p:txBody>
      </p:sp>
      <p:sp>
        <p:nvSpPr>
          <p:cNvPr name="Freeform 11" id="11"/>
          <p:cNvSpPr/>
          <p:nvPr/>
        </p:nvSpPr>
        <p:spPr>
          <a:xfrm flipH="false" flipV="false" rot="0">
            <a:off x="13248931" y="6605444"/>
            <a:ext cx="5039069" cy="3681556"/>
          </a:xfrm>
          <a:custGeom>
            <a:avLst/>
            <a:gdLst/>
            <a:ahLst/>
            <a:cxnLst/>
            <a:rect r="r" b="b" t="t" l="l"/>
            <a:pathLst>
              <a:path h="3681556" w="5039069">
                <a:moveTo>
                  <a:pt x="0" y="0"/>
                </a:moveTo>
                <a:lnTo>
                  <a:pt x="5039069" y="0"/>
                </a:lnTo>
                <a:lnTo>
                  <a:pt x="5039069" y="3681556"/>
                </a:lnTo>
                <a:lnTo>
                  <a:pt x="0" y="3681556"/>
                </a:lnTo>
                <a:lnTo>
                  <a:pt x="0" y="0"/>
                </a:lnTo>
                <a:close/>
              </a:path>
            </a:pathLst>
          </a:custGeom>
          <a:blipFill>
            <a:blip r:embed="rId7"/>
            <a:stretch>
              <a:fillRect l="-12856" t="0" r="-17317"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12487" y="1816482"/>
            <a:ext cx="14263027" cy="6539736"/>
          </a:xfrm>
          <a:prstGeom prst="rect">
            <a:avLst/>
          </a:prstGeom>
        </p:spPr>
        <p:txBody>
          <a:bodyPr anchor="t" rtlCol="false" tIns="0" lIns="0" bIns="0" rIns="0">
            <a:spAutoFit/>
          </a:bodyPr>
          <a:lstStyle/>
          <a:p>
            <a:pPr algn="l">
              <a:lnSpc>
                <a:spcPts val="5236"/>
              </a:lnSpc>
            </a:pPr>
            <a:r>
              <a:rPr lang="en-US" sz="3400">
                <a:solidFill>
                  <a:srgbClr val="000000"/>
                </a:solidFill>
                <a:latin typeface="Montserrat"/>
                <a:ea typeface="Montserrat"/>
                <a:cs typeface="Montserrat"/>
                <a:sym typeface="Montserrat"/>
              </a:rPr>
              <a:t> Sau quá trình nghiên cứu và phát triển, dưới sự hướng dẫn tận tình của giảng viên – cô Trần Thị Huệ, nhóm chúng em đã hoàn thành hệ thống </a:t>
            </a:r>
            <a:r>
              <a:rPr lang="en-US" sz="3400" b="true">
                <a:solidFill>
                  <a:srgbClr val="000000"/>
                </a:solidFill>
                <a:latin typeface="Montserrat Bold"/>
                <a:ea typeface="Montserrat Bold"/>
                <a:cs typeface="Montserrat Bold"/>
                <a:sym typeface="Montserrat Bold"/>
              </a:rPr>
              <a:t>ứng dụng quản lý phòng học</a:t>
            </a:r>
            <a:r>
              <a:rPr lang="en-US" sz="3400">
                <a:solidFill>
                  <a:srgbClr val="000000"/>
                </a:solidFill>
                <a:latin typeface="Montserrat"/>
                <a:ea typeface="Montserrat"/>
                <a:cs typeface="Montserrat"/>
                <a:sym typeface="Montserrat"/>
              </a:rPr>
              <a:t> sử dụng công nghệ </a:t>
            </a:r>
            <a:r>
              <a:rPr lang="en-US" sz="3400" b="true">
                <a:solidFill>
                  <a:srgbClr val="000000"/>
                </a:solidFill>
                <a:latin typeface="Montserrat Bold"/>
                <a:ea typeface="Montserrat Bold"/>
                <a:cs typeface="Montserrat Bold"/>
                <a:sym typeface="Montserrat Bold"/>
              </a:rPr>
              <a:t>Java Swing</a:t>
            </a:r>
            <a:r>
              <a:rPr lang="en-US" sz="3400">
                <a:solidFill>
                  <a:srgbClr val="000000"/>
                </a:solidFill>
                <a:latin typeface="Montserrat"/>
                <a:ea typeface="Montserrat"/>
                <a:cs typeface="Montserrat"/>
                <a:sym typeface="Montserrat"/>
              </a:rPr>
              <a:t> kết nối với cơ sở dữ liệu </a:t>
            </a:r>
            <a:r>
              <a:rPr lang="en-US" sz="3400" b="true">
                <a:solidFill>
                  <a:srgbClr val="000000"/>
                </a:solidFill>
                <a:latin typeface="Montserrat Bold"/>
                <a:ea typeface="Montserrat Bold"/>
                <a:cs typeface="Montserrat Bold"/>
                <a:sym typeface="Montserrat Bold"/>
              </a:rPr>
              <a:t>MySQL</a:t>
            </a:r>
            <a:r>
              <a:rPr lang="en-US" sz="3400">
                <a:solidFill>
                  <a:srgbClr val="000000"/>
                </a:solidFill>
                <a:latin typeface="Montserrat"/>
                <a:ea typeface="Montserrat"/>
                <a:cs typeface="Montserrat"/>
                <a:sym typeface="Montserrat"/>
              </a:rPr>
              <a:t>.</a:t>
            </a:r>
          </a:p>
          <a:p>
            <a:pPr algn="l">
              <a:lnSpc>
                <a:spcPts val="5236"/>
              </a:lnSpc>
            </a:pPr>
            <a:r>
              <a:rPr lang="en-US" sz="3400">
                <a:solidFill>
                  <a:srgbClr val="000000"/>
                </a:solidFill>
                <a:latin typeface="Montserrat"/>
                <a:ea typeface="Montserrat"/>
                <a:cs typeface="Montserrat"/>
                <a:sym typeface="Montserrat"/>
              </a:rPr>
              <a:t> Hệ thống đã đáp ứng được các chức năng chính như: quản lý cơ sở vật chất (cơ sở, dãy nhà, tầng, phòng học), đăng ký và kiểm tra tình trạng phòng học theo thời gian thực, phân quyền người dùng (giảng viên và quản trị viên), kiểm tra lịch phòng theo tuần, đảm bảo đúng yêu cầu đặt ra trong đề tài.</a:t>
            </a:r>
          </a:p>
          <a:p>
            <a:pPr algn="l">
              <a:lnSpc>
                <a:spcPts val="5236"/>
              </a:lnSpc>
            </a:pPr>
          </a:p>
        </p:txBody>
      </p:sp>
      <p:grpSp>
        <p:nvGrpSpPr>
          <p:cNvPr name="Group 3" id="3"/>
          <p:cNvGrpSpPr/>
          <p:nvPr/>
        </p:nvGrpSpPr>
        <p:grpSpPr>
          <a:xfrm rot="0">
            <a:off x="4191868" y="0"/>
            <a:ext cx="9904264" cy="877110"/>
            <a:chOff x="0" y="0"/>
            <a:chExt cx="2496627" cy="221098"/>
          </a:xfrm>
        </p:grpSpPr>
        <p:sp>
          <p:nvSpPr>
            <p:cNvPr name="Freeform 4" id="4"/>
            <p:cNvSpPr/>
            <p:nvPr/>
          </p:nvSpPr>
          <p:spPr>
            <a:xfrm flipH="false" flipV="false" rot="0">
              <a:off x="0" y="0"/>
              <a:ext cx="2496627" cy="221098"/>
            </a:xfrm>
            <a:custGeom>
              <a:avLst/>
              <a:gdLst/>
              <a:ahLst/>
              <a:cxnLst/>
              <a:rect r="r" b="b" t="t" l="l"/>
              <a:pathLst>
                <a:path h="221098" w="2496627">
                  <a:moveTo>
                    <a:pt x="0" y="0"/>
                  </a:moveTo>
                  <a:lnTo>
                    <a:pt x="2496627" y="0"/>
                  </a:lnTo>
                  <a:lnTo>
                    <a:pt x="2496627"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96627" cy="2591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42301" y="220927"/>
            <a:ext cx="3403397"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6. KẾT LUẬN</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27335" y="152719"/>
            <a:ext cx="17033329" cy="10483086"/>
          </a:xfrm>
          <a:prstGeom prst="rect">
            <a:avLst/>
          </a:prstGeom>
        </p:spPr>
        <p:txBody>
          <a:bodyPr anchor="t" rtlCol="false" tIns="0" lIns="0" bIns="0" rIns="0">
            <a:spAutoFit/>
          </a:bodyPr>
          <a:lstStyle/>
          <a:p>
            <a:pPr algn="l">
              <a:lnSpc>
                <a:spcPts val="5236"/>
              </a:lnSpc>
            </a:pPr>
            <a:r>
              <a:rPr lang="en-US" sz="3400" b="true">
                <a:solidFill>
                  <a:srgbClr val="000000"/>
                </a:solidFill>
                <a:latin typeface="Montserrat Bold"/>
                <a:ea typeface="Montserrat Bold"/>
                <a:cs typeface="Montserrat Bold"/>
                <a:sym typeface="Montserrat Bold"/>
              </a:rPr>
              <a:t> Kết quả đạt được:</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Giao diện người dùng rõ ràng, dễ sử dụng, xử lý mượt mà các chức năng tương tác như đăng nhập, đăng ký phòng, kiểm tra trạng thái phòng.</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Quản trị viên có thể dễ dàng tạo tài khoản, quản lý thông tin cơ sở vật chất.</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Giảng viên có thể đăng ký phòng học và kiểm tra lịch phòng thuận tiện, tiết kiệm thời gian và tăng hiệu quả sử dụng phòng học.</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Kiểm</a:t>
            </a:r>
            <a:r>
              <a:rPr lang="en-US" sz="3400">
                <a:solidFill>
                  <a:srgbClr val="000000"/>
                </a:solidFill>
                <a:latin typeface="Montserrat"/>
                <a:ea typeface="Montserrat"/>
                <a:cs typeface="Montserrat"/>
                <a:sym typeface="Montserrat"/>
              </a:rPr>
              <a:t> thử hệ thống cho thấy các chức năng hoạt động ổn định, đúng yêu cầu, và xử lý được nhiều trường hợp ngoại lệ.</a:t>
            </a:r>
          </a:p>
          <a:p>
            <a:pPr algn="l">
              <a:lnSpc>
                <a:spcPts val="5236"/>
              </a:lnSpc>
            </a:pPr>
            <a:r>
              <a:rPr lang="en-US" sz="3400" b="true">
                <a:solidFill>
                  <a:srgbClr val="000000"/>
                </a:solidFill>
                <a:latin typeface="Montserrat Bold"/>
                <a:ea typeface="Montserrat Bold"/>
                <a:cs typeface="Montserrat Bold"/>
                <a:sym typeface="Montserrat Bold"/>
              </a:rPr>
              <a:t> Hạn chế còn tồn tại:</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Giao diện tuy đầy đủ chức năng nhưng vẫn còn đơn giản về mặt thẩm mỹ, chưa thực sự trực quan, chưa tối ưu trải nghiệm người dùng.</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Việc kiểm tra xung đột lịch vẫn còn sơ khai, chưa có tính năng cảnh báo nâng cao hoặc hiển thị trực quan lịch biểu.</a:t>
            </a:r>
          </a:p>
          <a:p>
            <a:pPr algn="l" marL="734068" indent="-367034" lvl="1">
              <a:lnSpc>
                <a:spcPts val="5236"/>
              </a:lnSpc>
              <a:buFont typeface="Arial"/>
              <a:buChar char="•"/>
            </a:pPr>
            <a:r>
              <a:rPr lang="en-US" sz="3400">
                <a:solidFill>
                  <a:srgbClr val="000000"/>
                </a:solidFill>
                <a:latin typeface="Montserrat"/>
                <a:ea typeface="Montserrat"/>
                <a:cs typeface="Montserrat"/>
                <a:sym typeface="Montserrat"/>
              </a:rPr>
              <a:t>Một số phần code có thể chưa được tối ưu về hiệu suất truy vấn hoặc tổ chức lớp chưa chuẩn hóa hoàn toàn theo mô hình MVC.</a:t>
            </a:r>
          </a:p>
          <a:p>
            <a:pPr algn="l">
              <a:lnSpc>
                <a:spcPts val="523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308742" y="407612"/>
            <a:ext cx="5714980" cy="1855220"/>
            <a:chOff x="0" y="0"/>
            <a:chExt cx="1362182" cy="442197"/>
          </a:xfrm>
        </p:grpSpPr>
        <p:sp>
          <p:nvSpPr>
            <p:cNvPr name="Freeform 3" id="3"/>
            <p:cNvSpPr/>
            <p:nvPr/>
          </p:nvSpPr>
          <p:spPr>
            <a:xfrm flipH="false" flipV="false" rot="0">
              <a:off x="0" y="0"/>
              <a:ext cx="1362182" cy="442197"/>
            </a:xfrm>
            <a:custGeom>
              <a:avLst/>
              <a:gdLst/>
              <a:ahLst/>
              <a:cxnLst/>
              <a:rect r="r" b="b" t="t" l="l"/>
              <a:pathLst>
                <a:path h="442197" w="1362182">
                  <a:moveTo>
                    <a:pt x="0" y="0"/>
                  </a:moveTo>
                  <a:lnTo>
                    <a:pt x="1362182" y="0"/>
                  </a:lnTo>
                  <a:lnTo>
                    <a:pt x="1362182"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1362182" cy="480297"/>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rcRect l="0" t="0" r="0" b="0"/>
          <a:stretch>
            <a:fillRect/>
          </a:stretch>
        </p:blipFill>
        <p:spPr>
          <a:xfrm flipH="true" flipV="false" rot="0">
            <a:off x="13024691" y="877242"/>
            <a:ext cx="3958208" cy="1899940"/>
          </a:xfrm>
          <a:prstGeom prst="rect">
            <a:avLst/>
          </a:prstGeom>
        </p:spPr>
      </p:pic>
      <p:sp>
        <p:nvSpPr>
          <p:cNvPr name="TextBox 6" id="6"/>
          <p:cNvSpPr txBox="true"/>
          <p:nvPr/>
        </p:nvSpPr>
        <p:spPr>
          <a:xfrm rot="0">
            <a:off x="3788764" y="757373"/>
            <a:ext cx="4884488" cy="1336674"/>
          </a:xfrm>
          <a:prstGeom prst="rect">
            <a:avLst/>
          </a:prstGeom>
        </p:spPr>
        <p:txBody>
          <a:bodyPr anchor="t" rtlCol="false" tIns="0" lIns="0" bIns="0" rIns="0">
            <a:spAutoFit/>
          </a:bodyPr>
          <a:lstStyle/>
          <a:p>
            <a:pPr algn="l">
              <a:lnSpc>
                <a:spcPts val="10099"/>
              </a:lnSpc>
            </a:pPr>
            <a:r>
              <a:rPr lang="en-US" sz="9999">
                <a:solidFill>
                  <a:srgbClr val="FFFFFF"/>
                </a:solidFill>
                <a:latin typeface="Anton"/>
                <a:ea typeface="Anton"/>
                <a:cs typeface="Anton"/>
                <a:sym typeface="Anton"/>
              </a:rPr>
              <a:t>OUR TEAM </a:t>
            </a:r>
          </a:p>
        </p:txBody>
      </p:sp>
      <p:grpSp>
        <p:nvGrpSpPr>
          <p:cNvPr name="Group 7" id="7"/>
          <p:cNvGrpSpPr/>
          <p:nvPr/>
        </p:nvGrpSpPr>
        <p:grpSpPr>
          <a:xfrm rot="0">
            <a:off x="3308742" y="2777182"/>
            <a:ext cx="11695053" cy="1356676"/>
            <a:chOff x="0" y="0"/>
            <a:chExt cx="2787549" cy="323367"/>
          </a:xfrm>
        </p:grpSpPr>
        <p:sp>
          <p:nvSpPr>
            <p:cNvPr name="Freeform 8" id="8"/>
            <p:cNvSpPr/>
            <p:nvPr/>
          </p:nvSpPr>
          <p:spPr>
            <a:xfrm flipH="false" flipV="false" rot="0">
              <a:off x="0" y="0"/>
              <a:ext cx="2787549" cy="323367"/>
            </a:xfrm>
            <a:custGeom>
              <a:avLst/>
              <a:gdLst/>
              <a:ahLst/>
              <a:cxnLst/>
              <a:rect r="r" b="b" t="t" l="l"/>
              <a:pathLst>
                <a:path h="323367" w="2787549">
                  <a:moveTo>
                    <a:pt x="0" y="0"/>
                  </a:moveTo>
                  <a:lnTo>
                    <a:pt x="2787549" y="0"/>
                  </a:lnTo>
                  <a:lnTo>
                    <a:pt x="2787549" y="323367"/>
                  </a:lnTo>
                  <a:lnTo>
                    <a:pt x="0" y="323367"/>
                  </a:lnTo>
                  <a:close/>
                </a:path>
              </a:pathLst>
            </a:custGeom>
            <a:gradFill rotWithShape="true">
              <a:gsLst>
                <a:gs pos="0">
                  <a:srgbClr val="3428BA">
                    <a:alpha val="100000"/>
                  </a:srgbClr>
                </a:gs>
                <a:gs pos="100000">
                  <a:srgbClr val="5FA2DB">
                    <a:alpha val="100000"/>
                  </a:srgbClr>
                </a:gs>
              </a:gsLst>
              <a:lin ang="0"/>
            </a:gradFill>
          </p:spPr>
        </p:sp>
        <p:sp>
          <p:nvSpPr>
            <p:cNvPr name="TextBox 9" id="9"/>
            <p:cNvSpPr txBox="true"/>
            <p:nvPr/>
          </p:nvSpPr>
          <p:spPr>
            <a:xfrm>
              <a:off x="0" y="-38100"/>
              <a:ext cx="2787549" cy="361467"/>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19041" y="2886306"/>
            <a:ext cx="13994419" cy="843153"/>
          </a:xfrm>
          <a:prstGeom prst="rect">
            <a:avLst/>
          </a:prstGeom>
        </p:spPr>
        <p:txBody>
          <a:bodyPr anchor="t" rtlCol="false" tIns="0" lIns="0" bIns="0" rIns="0">
            <a:spAutoFit/>
          </a:bodyPr>
          <a:lstStyle/>
          <a:p>
            <a:pPr algn="ctr">
              <a:lnSpc>
                <a:spcPts val="7056"/>
              </a:lnSpc>
            </a:pPr>
            <a:r>
              <a:rPr lang="en-US" b="true" sz="3600" spc="244">
                <a:solidFill>
                  <a:srgbClr val="FFFFFF"/>
                </a:solidFill>
                <a:latin typeface="Poppins Bold"/>
                <a:ea typeface="Poppins Bold"/>
                <a:cs typeface="Poppins Bold"/>
                <a:sym typeface="Poppins Bold"/>
              </a:rPr>
              <a:t>Phạm Văn Quyết</a:t>
            </a:r>
          </a:p>
        </p:txBody>
      </p:sp>
      <p:grpSp>
        <p:nvGrpSpPr>
          <p:cNvPr name="Group 11" id="11"/>
          <p:cNvGrpSpPr/>
          <p:nvPr/>
        </p:nvGrpSpPr>
        <p:grpSpPr>
          <a:xfrm rot="0">
            <a:off x="3308742" y="6690684"/>
            <a:ext cx="11695053" cy="1356676"/>
            <a:chOff x="0" y="0"/>
            <a:chExt cx="2787549" cy="323367"/>
          </a:xfrm>
        </p:grpSpPr>
        <p:sp>
          <p:nvSpPr>
            <p:cNvPr name="Freeform 12" id="12"/>
            <p:cNvSpPr/>
            <p:nvPr/>
          </p:nvSpPr>
          <p:spPr>
            <a:xfrm flipH="false" flipV="false" rot="0">
              <a:off x="0" y="0"/>
              <a:ext cx="2787549" cy="323367"/>
            </a:xfrm>
            <a:custGeom>
              <a:avLst/>
              <a:gdLst/>
              <a:ahLst/>
              <a:cxnLst/>
              <a:rect r="r" b="b" t="t" l="l"/>
              <a:pathLst>
                <a:path h="323367" w="2787549">
                  <a:moveTo>
                    <a:pt x="0" y="0"/>
                  </a:moveTo>
                  <a:lnTo>
                    <a:pt x="2787549" y="0"/>
                  </a:lnTo>
                  <a:lnTo>
                    <a:pt x="2787549" y="323367"/>
                  </a:lnTo>
                  <a:lnTo>
                    <a:pt x="0" y="323367"/>
                  </a:lnTo>
                  <a:close/>
                </a:path>
              </a:pathLst>
            </a:custGeom>
            <a:gradFill rotWithShape="true">
              <a:gsLst>
                <a:gs pos="0">
                  <a:srgbClr val="3428BA">
                    <a:alpha val="100000"/>
                  </a:srgbClr>
                </a:gs>
                <a:gs pos="100000">
                  <a:srgbClr val="5FA2DB">
                    <a:alpha val="100000"/>
                  </a:srgbClr>
                </a:gs>
              </a:gsLst>
              <a:lin ang="0"/>
            </a:gradFill>
          </p:spPr>
        </p:sp>
        <p:sp>
          <p:nvSpPr>
            <p:cNvPr name="TextBox 13" id="13"/>
            <p:cNvSpPr txBox="true"/>
            <p:nvPr/>
          </p:nvSpPr>
          <p:spPr>
            <a:xfrm>
              <a:off x="0" y="-38100"/>
              <a:ext cx="2787549" cy="36146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47988" y="6795459"/>
            <a:ext cx="14299975" cy="843153"/>
          </a:xfrm>
          <a:prstGeom prst="rect">
            <a:avLst/>
          </a:prstGeom>
        </p:spPr>
        <p:txBody>
          <a:bodyPr anchor="t" rtlCol="false" tIns="0" lIns="0" bIns="0" rIns="0">
            <a:spAutoFit/>
          </a:bodyPr>
          <a:lstStyle/>
          <a:p>
            <a:pPr algn="ctr">
              <a:lnSpc>
                <a:spcPts val="7056"/>
              </a:lnSpc>
            </a:pPr>
            <a:r>
              <a:rPr lang="en-US" b="true" sz="3600" spc="244">
                <a:solidFill>
                  <a:srgbClr val="FFFFFF"/>
                </a:solidFill>
                <a:latin typeface="Poppins Bold"/>
                <a:ea typeface="Poppins Bold"/>
                <a:cs typeface="Poppins Bold"/>
                <a:sym typeface="Poppins Bold"/>
              </a:rPr>
              <a:t>Lương Sỹ Anh Tuấn</a:t>
            </a:r>
          </a:p>
        </p:txBody>
      </p:sp>
      <p:grpSp>
        <p:nvGrpSpPr>
          <p:cNvPr name="Group 15" id="15"/>
          <p:cNvGrpSpPr/>
          <p:nvPr/>
        </p:nvGrpSpPr>
        <p:grpSpPr>
          <a:xfrm rot="0">
            <a:off x="3308742" y="4819658"/>
            <a:ext cx="11695053" cy="1356676"/>
            <a:chOff x="0" y="0"/>
            <a:chExt cx="2787549" cy="323367"/>
          </a:xfrm>
        </p:grpSpPr>
        <p:sp>
          <p:nvSpPr>
            <p:cNvPr name="Freeform 16" id="16"/>
            <p:cNvSpPr/>
            <p:nvPr/>
          </p:nvSpPr>
          <p:spPr>
            <a:xfrm flipH="false" flipV="false" rot="0">
              <a:off x="0" y="0"/>
              <a:ext cx="2787549" cy="323367"/>
            </a:xfrm>
            <a:custGeom>
              <a:avLst/>
              <a:gdLst/>
              <a:ahLst/>
              <a:cxnLst/>
              <a:rect r="r" b="b" t="t" l="l"/>
              <a:pathLst>
                <a:path h="323367" w="2787549">
                  <a:moveTo>
                    <a:pt x="0" y="0"/>
                  </a:moveTo>
                  <a:lnTo>
                    <a:pt x="2787549" y="0"/>
                  </a:lnTo>
                  <a:lnTo>
                    <a:pt x="2787549" y="323367"/>
                  </a:lnTo>
                  <a:lnTo>
                    <a:pt x="0" y="323367"/>
                  </a:lnTo>
                  <a:close/>
                </a:path>
              </a:pathLst>
            </a:custGeom>
            <a:gradFill rotWithShape="true">
              <a:gsLst>
                <a:gs pos="0">
                  <a:srgbClr val="3428BA">
                    <a:alpha val="100000"/>
                  </a:srgbClr>
                </a:gs>
                <a:gs pos="100000">
                  <a:srgbClr val="5FA2DB">
                    <a:alpha val="100000"/>
                  </a:srgbClr>
                </a:gs>
              </a:gsLst>
              <a:lin ang="0"/>
            </a:gradFill>
          </p:spPr>
        </p:sp>
        <p:sp>
          <p:nvSpPr>
            <p:cNvPr name="TextBox 17" id="17"/>
            <p:cNvSpPr txBox="true"/>
            <p:nvPr/>
          </p:nvSpPr>
          <p:spPr>
            <a:xfrm>
              <a:off x="0" y="-38100"/>
              <a:ext cx="2787549" cy="36146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766263" y="4752983"/>
            <a:ext cx="14299975" cy="843153"/>
          </a:xfrm>
          <a:prstGeom prst="rect">
            <a:avLst/>
          </a:prstGeom>
        </p:spPr>
        <p:txBody>
          <a:bodyPr anchor="t" rtlCol="false" tIns="0" lIns="0" bIns="0" rIns="0">
            <a:spAutoFit/>
          </a:bodyPr>
          <a:lstStyle/>
          <a:p>
            <a:pPr algn="ctr">
              <a:lnSpc>
                <a:spcPts val="7056"/>
              </a:lnSpc>
            </a:pPr>
            <a:r>
              <a:rPr lang="en-US" b="true" sz="3600" spc="244">
                <a:solidFill>
                  <a:srgbClr val="FFFFFF"/>
                </a:solidFill>
                <a:latin typeface="Poppins Bold"/>
                <a:ea typeface="Poppins Bold"/>
                <a:cs typeface="Poppins Bold"/>
                <a:sym typeface="Poppins Bold"/>
              </a:rPr>
              <a:t>Đoàn Quốc Trung</a:t>
            </a:r>
          </a:p>
        </p:txBody>
      </p:sp>
      <p:grpSp>
        <p:nvGrpSpPr>
          <p:cNvPr name="Group 19" id="19"/>
          <p:cNvGrpSpPr/>
          <p:nvPr/>
        </p:nvGrpSpPr>
        <p:grpSpPr>
          <a:xfrm rot="0">
            <a:off x="3308742" y="8561709"/>
            <a:ext cx="11695053" cy="1356676"/>
            <a:chOff x="0" y="0"/>
            <a:chExt cx="2787549" cy="323367"/>
          </a:xfrm>
        </p:grpSpPr>
        <p:sp>
          <p:nvSpPr>
            <p:cNvPr name="Freeform 20" id="20"/>
            <p:cNvSpPr/>
            <p:nvPr/>
          </p:nvSpPr>
          <p:spPr>
            <a:xfrm flipH="false" flipV="false" rot="0">
              <a:off x="0" y="0"/>
              <a:ext cx="2787549" cy="323367"/>
            </a:xfrm>
            <a:custGeom>
              <a:avLst/>
              <a:gdLst/>
              <a:ahLst/>
              <a:cxnLst/>
              <a:rect r="r" b="b" t="t" l="l"/>
              <a:pathLst>
                <a:path h="323367" w="2787549">
                  <a:moveTo>
                    <a:pt x="0" y="0"/>
                  </a:moveTo>
                  <a:lnTo>
                    <a:pt x="2787549" y="0"/>
                  </a:lnTo>
                  <a:lnTo>
                    <a:pt x="2787549" y="323367"/>
                  </a:lnTo>
                  <a:lnTo>
                    <a:pt x="0" y="323367"/>
                  </a:lnTo>
                  <a:close/>
                </a:path>
              </a:pathLst>
            </a:custGeom>
            <a:gradFill rotWithShape="true">
              <a:gsLst>
                <a:gs pos="0">
                  <a:srgbClr val="3428BA">
                    <a:alpha val="100000"/>
                  </a:srgbClr>
                </a:gs>
                <a:gs pos="100000">
                  <a:srgbClr val="5FA2DB">
                    <a:alpha val="100000"/>
                  </a:srgbClr>
                </a:gs>
              </a:gsLst>
              <a:lin ang="0"/>
            </a:gradFill>
          </p:spPr>
        </p:sp>
        <p:sp>
          <p:nvSpPr>
            <p:cNvPr name="TextBox 21" id="21"/>
            <p:cNvSpPr txBox="true"/>
            <p:nvPr/>
          </p:nvSpPr>
          <p:spPr>
            <a:xfrm>
              <a:off x="0" y="-38100"/>
              <a:ext cx="2787549" cy="361467"/>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13485" y="8670833"/>
            <a:ext cx="14299975" cy="843153"/>
          </a:xfrm>
          <a:prstGeom prst="rect">
            <a:avLst/>
          </a:prstGeom>
        </p:spPr>
        <p:txBody>
          <a:bodyPr anchor="t" rtlCol="false" tIns="0" lIns="0" bIns="0" rIns="0">
            <a:spAutoFit/>
          </a:bodyPr>
          <a:lstStyle/>
          <a:p>
            <a:pPr algn="ctr">
              <a:lnSpc>
                <a:spcPts val="7056"/>
              </a:lnSpc>
            </a:pPr>
            <a:r>
              <a:rPr lang="en-US" b="true" sz="3600" spc="244">
                <a:solidFill>
                  <a:srgbClr val="FFFFFF"/>
                </a:solidFill>
                <a:latin typeface="Poppins Bold"/>
                <a:ea typeface="Poppins Bold"/>
                <a:cs typeface="Poppins Bold"/>
                <a:sym typeface="Poppins Bold"/>
              </a:rPr>
              <a:t>Đỗ Ngọc Sơn</a:t>
            </a: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191868" y="0"/>
            <a:ext cx="9904264" cy="877110"/>
            <a:chOff x="0" y="0"/>
            <a:chExt cx="2496627" cy="221098"/>
          </a:xfrm>
        </p:grpSpPr>
        <p:sp>
          <p:nvSpPr>
            <p:cNvPr name="Freeform 3" id="3"/>
            <p:cNvSpPr/>
            <p:nvPr/>
          </p:nvSpPr>
          <p:spPr>
            <a:xfrm flipH="false" flipV="false" rot="0">
              <a:off x="0" y="0"/>
              <a:ext cx="2496627" cy="221098"/>
            </a:xfrm>
            <a:custGeom>
              <a:avLst/>
              <a:gdLst/>
              <a:ahLst/>
              <a:cxnLst/>
              <a:rect r="r" b="b" t="t" l="l"/>
              <a:pathLst>
                <a:path h="221098" w="2496627">
                  <a:moveTo>
                    <a:pt x="0" y="0"/>
                  </a:moveTo>
                  <a:lnTo>
                    <a:pt x="2496627" y="0"/>
                  </a:lnTo>
                  <a:lnTo>
                    <a:pt x="2496627"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496627" cy="2591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482010" y="220927"/>
            <a:ext cx="7323981"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7. ĐỊNH HƯỚNG PHÁT TRIỂN</a:t>
            </a:r>
          </a:p>
        </p:txBody>
      </p:sp>
      <p:sp>
        <p:nvSpPr>
          <p:cNvPr name="TextBox 6" id="6"/>
          <p:cNvSpPr txBox="true"/>
          <p:nvPr/>
        </p:nvSpPr>
        <p:spPr>
          <a:xfrm rot="0">
            <a:off x="514350" y="914400"/>
            <a:ext cx="17259300" cy="9825861"/>
          </a:xfrm>
          <a:prstGeom prst="rect">
            <a:avLst/>
          </a:prstGeom>
        </p:spPr>
        <p:txBody>
          <a:bodyPr anchor="t" rtlCol="false" tIns="0" lIns="0" bIns="0" rIns="0">
            <a:spAutoFit/>
          </a:bodyPr>
          <a:lstStyle/>
          <a:p>
            <a:pPr algn="l">
              <a:lnSpc>
                <a:spcPts val="5236"/>
              </a:lnSpc>
            </a:pPr>
            <a:r>
              <a:rPr lang="en-US" sz="3400">
                <a:solidFill>
                  <a:srgbClr val="000000"/>
                </a:solidFill>
                <a:latin typeface="Montserrat"/>
                <a:ea typeface="Montserrat"/>
                <a:cs typeface="Montserrat"/>
                <a:sym typeface="Montserrat"/>
              </a:rPr>
              <a:t> Trong thời gian tới, để hệ thống hoàn thiện và thân thiện hơn, nhóm đề xuất một số định hướng như sau:</a:t>
            </a:r>
          </a:p>
          <a:p>
            <a:pPr algn="l" marL="734068" indent="-367034" lvl="1">
              <a:lnSpc>
                <a:spcPts val="5236"/>
              </a:lnSpc>
              <a:buFont typeface="Arial"/>
              <a:buChar char="•"/>
            </a:pPr>
            <a:r>
              <a:rPr lang="en-US" b="true" sz="3400">
                <a:solidFill>
                  <a:srgbClr val="000000"/>
                </a:solidFill>
                <a:latin typeface="Montserrat Bold"/>
                <a:ea typeface="Montserrat Bold"/>
                <a:cs typeface="Montserrat Bold"/>
                <a:sym typeface="Montserrat Bold"/>
              </a:rPr>
              <a:t>Tích hợp tính năng video call / chat thời gian thực</a:t>
            </a:r>
            <a:r>
              <a:rPr lang="en-US" sz="3400">
                <a:solidFill>
                  <a:srgbClr val="000000"/>
                </a:solidFill>
                <a:latin typeface="Montserrat"/>
                <a:ea typeface="Montserrat"/>
                <a:cs typeface="Montserrat"/>
                <a:sym typeface="Montserrat"/>
              </a:rPr>
              <a:t>, giúp giảng viên và sinh viên có thể tương tác trực tiếp trong những lớp học đặc biệt hoặc khi cần trao đổi thông tin.</a:t>
            </a:r>
          </a:p>
          <a:p>
            <a:pPr algn="l" marL="734068" indent="-367034" lvl="1">
              <a:lnSpc>
                <a:spcPts val="5236"/>
              </a:lnSpc>
              <a:buFont typeface="Arial"/>
              <a:buChar char="•"/>
            </a:pPr>
            <a:r>
              <a:rPr lang="en-US" b="true" sz="3400">
                <a:solidFill>
                  <a:srgbClr val="000000"/>
                </a:solidFill>
                <a:latin typeface="Montserrat Bold"/>
                <a:ea typeface="Montserrat Bold"/>
                <a:cs typeface="Montserrat Bold"/>
                <a:sym typeface="Montserrat Bold"/>
              </a:rPr>
              <a:t>Nâng cấp giao diện người dùng</a:t>
            </a:r>
            <a:r>
              <a:rPr lang="en-US" sz="3400">
                <a:solidFill>
                  <a:srgbClr val="000000"/>
                </a:solidFill>
                <a:latin typeface="Montserrat"/>
                <a:ea typeface="Montserrat"/>
                <a:cs typeface="Montserrat"/>
                <a:sym typeface="Montserrat"/>
              </a:rPr>
              <a:t> bằng cách sử dụng các framework</a:t>
            </a:r>
            <a:r>
              <a:rPr lang="en-US" sz="3400">
                <a:solidFill>
                  <a:srgbClr val="000000"/>
                </a:solidFill>
                <a:latin typeface="Montserrat"/>
                <a:ea typeface="Montserrat"/>
                <a:cs typeface="Montserrat"/>
                <a:sym typeface="Montserrat"/>
              </a:rPr>
              <a:t> UI hiện đại (như JavaFX hoặc tích hợp WebView), cải thiện bố cục, màu sắc, biểu tượng nhằm tạo trải nghiệm trực quan hơn.</a:t>
            </a:r>
          </a:p>
          <a:p>
            <a:pPr algn="l" marL="734068" indent="-367034" lvl="1">
              <a:lnSpc>
                <a:spcPts val="5236"/>
              </a:lnSpc>
              <a:buFont typeface="Arial"/>
              <a:buChar char="•"/>
            </a:pPr>
            <a:r>
              <a:rPr lang="en-US" b="true" sz="3400">
                <a:solidFill>
                  <a:srgbClr val="000000"/>
                </a:solidFill>
                <a:latin typeface="Montserrat Bold"/>
                <a:ea typeface="Montserrat Bold"/>
                <a:cs typeface="Montserrat Bold"/>
                <a:sym typeface="Montserrat Bold"/>
              </a:rPr>
              <a:t>Cải thiện tính năng lịch học</a:t>
            </a:r>
            <a:r>
              <a:rPr lang="en-US" sz="3400">
                <a:solidFill>
                  <a:srgbClr val="000000"/>
                </a:solidFill>
                <a:latin typeface="Montserrat"/>
                <a:ea typeface="Montserrat"/>
                <a:cs typeface="Montserrat"/>
                <a:sym typeface="Montserrat"/>
              </a:rPr>
              <a:t>: hiển thị lịch học bằng dạng bảng trực quan (ví dụ: dạng lịch tuần), hỗ trợ kéo – thả để chỉnh sửa, kiểm tra xung đột tốt hơn.</a:t>
            </a:r>
          </a:p>
          <a:p>
            <a:pPr algn="l" marL="734068" indent="-367034" lvl="1">
              <a:lnSpc>
                <a:spcPts val="5236"/>
              </a:lnSpc>
              <a:buFont typeface="Arial"/>
              <a:buChar char="•"/>
            </a:pPr>
            <a:r>
              <a:rPr lang="en-US" b="true" sz="3400">
                <a:solidFill>
                  <a:srgbClr val="000000"/>
                </a:solidFill>
                <a:latin typeface="Montserrat Bold"/>
                <a:ea typeface="Montserrat Bold"/>
                <a:cs typeface="Montserrat Bold"/>
                <a:sym typeface="Montserrat Bold"/>
              </a:rPr>
              <a:t>Bổ sung tính năng thông báo</a:t>
            </a:r>
            <a:r>
              <a:rPr lang="en-US" sz="3400">
                <a:solidFill>
                  <a:srgbClr val="000000"/>
                </a:solidFill>
                <a:latin typeface="Montserrat"/>
                <a:ea typeface="Montserrat"/>
                <a:cs typeface="Montserrat"/>
                <a:sym typeface="Montserrat"/>
              </a:rPr>
              <a:t> (notification) khi phòng bị đăng ký trùng hoặc khi có cập nhật phòng học.</a:t>
            </a:r>
          </a:p>
          <a:p>
            <a:pPr algn="l" marL="734068" indent="-367034" lvl="1">
              <a:lnSpc>
                <a:spcPts val="5236"/>
              </a:lnSpc>
              <a:buFont typeface="Arial"/>
              <a:buChar char="•"/>
            </a:pPr>
            <a:r>
              <a:rPr lang="en-US" b="true" sz="3400">
                <a:solidFill>
                  <a:srgbClr val="000000"/>
                </a:solidFill>
                <a:latin typeface="Montserrat Bold"/>
                <a:ea typeface="Montserrat Bold"/>
                <a:cs typeface="Montserrat Bold"/>
                <a:sym typeface="Montserrat Bold"/>
              </a:rPr>
              <a:t>Phát triển phiên bản Web hoặc Mobile</a:t>
            </a:r>
            <a:r>
              <a:rPr lang="en-US" sz="3400">
                <a:solidFill>
                  <a:srgbClr val="000000"/>
                </a:solidFill>
                <a:latin typeface="Montserrat"/>
                <a:ea typeface="Montserrat"/>
                <a:cs typeface="Montserrat"/>
                <a:sym typeface="Montserrat"/>
              </a:rPr>
              <a:t> để mở rộng khả năng truy cập và quản lý từ xa cho giảng viên và sinh viên.</a:t>
            </a:r>
          </a:p>
          <a:p>
            <a:pPr algn="l">
              <a:lnSpc>
                <a:spcPts val="523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9000"/>
          </a:blip>
          <a:srcRect l="0" t="0" r="0" b="0"/>
          <a:stretch>
            <a:fillRect/>
          </a:stretch>
        </p:blipFill>
        <p:spPr>
          <a:xfrm flipH="false" flipV="false" rot="0">
            <a:off x="3088055" y="-180500"/>
            <a:ext cx="8464844" cy="2835723"/>
          </a:xfrm>
          <a:prstGeom prst="rect">
            <a:avLst/>
          </a:prstGeom>
        </p:spPr>
      </p:pic>
      <p:grpSp>
        <p:nvGrpSpPr>
          <p:cNvPr name="Group 3" id="3"/>
          <p:cNvGrpSpPr/>
          <p:nvPr/>
        </p:nvGrpSpPr>
        <p:grpSpPr>
          <a:xfrm rot="0">
            <a:off x="4002320" y="715879"/>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256550" y="-416911"/>
            <a:ext cx="3605593" cy="4114800"/>
          </a:xfrm>
          <a:custGeom>
            <a:avLst/>
            <a:gdLst/>
            <a:ahLst/>
            <a:cxnLst/>
            <a:rect r="r" b="b" t="t" l="l"/>
            <a:pathLst>
              <a:path h="4114800" w="3605593">
                <a:moveTo>
                  <a:pt x="0" y="0"/>
                </a:moveTo>
                <a:lnTo>
                  <a:pt x="3605593" y="0"/>
                </a:lnTo>
                <a:lnTo>
                  <a:pt x="360559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4496811" y="6701265"/>
            <a:ext cx="6465400" cy="940422"/>
          </a:xfrm>
          <a:custGeom>
            <a:avLst/>
            <a:gdLst/>
            <a:ahLst/>
            <a:cxnLst/>
            <a:rect r="r" b="b" t="t" l="l"/>
            <a:pathLst>
              <a:path h="940422" w="6465400">
                <a:moveTo>
                  <a:pt x="0" y="0"/>
                </a:moveTo>
                <a:lnTo>
                  <a:pt x="6465400" y="0"/>
                </a:lnTo>
                <a:lnTo>
                  <a:pt x="6465400" y="940421"/>
                </a:lnTo>
                <a:lnTo>
                  <a:pt x="0" y="9404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958271" y="591182"/>
            <a:ext cx="9101714" cy="1078447"/>
          </a:xfrm>
          <a:prstGeom prst="rect">
            <a:avLst/>
          </a:prstGeom>
        </p:spPr>
        <p:txBody>
          <a:bodyPr anchor="t" rtlCol="false" tIns="0" lIns="0" bIns="0" rIns="0">
            <a:spAutoFit/>
          </a:bodyPr>
          <a:lstStyle/>
          <a:p>
            <a:pPr algn="ctr">
              <a:lnSpc>
                <a:spcPts val="8808"/>
              </a:lnSpc>
              <a:spcBef>
                <a:spcPct val="0"/>
              </a:spcBef>
            </a:pPr>
            <a:r>
              <a:rPr lang="en-US" sz="6291">
                <a:solidFill>
                  <a:srgbClr val="3428BA"/>
                </a:solidFill>
                <a:latin typeface="Anton"/>
                <a:ea typeface="Anton"/>
                <a:cs typeface="Anton"/>
                <a:sym typeface="Anton"/>
              </a:rPr>
              <a:t>GIỚI THIỆU TỔNG QUÁT</a:t>
            </a:r>
          </a:p>
        </p:txBody>
      </p:sp>
      <p:sp>
        <p:nvSpPr>
          <p:cNvPr name="TextBox 9" id="9"/>
          <p:cNvSpPr txBox="true"/>
          <p:nvPr/>
        </p:nvSpPr>
        <p:spPr>
          <a:xfrm rot="0">
            <a:off x="4294647" y="439949"/>
            <a:ext cx="750637" cy="1318894"/>
          </a:xfrm>
          <a:prstGeom prst="rect">
            <a:avLst/>
          </a:prstGeom>
        </p:spPr>
        <p:txBody>
          <a:bodyPr anchor="t" rtlCol="false" tIns="0" lIns="0" bIns="0" rIns="0">
            <a:spAutoFit/>
          </a:bodyPr>
          <a:lstStyle/>
          <a:p>
            <a:pPr algn="l">
              <a:lnSpc>
                <a:spcPts val="10780"/>
              </a:lnSpc>
              <a:spcBef>
                <a:spcPct val="0"/>
              </a:spcBef>
            </a:pPr>
            <a:r>
              <a:rPr lang="en-US" sz="7700">
                <a:solidFill>
                  <a:srgbClr val="FFFFFF"/>
                </a:solidFill>
                <a:latin typeface="Paytone One"/>
                <a:ea typeface="Paytone One"/>
                <a:cs typeface="Paytone One"/>
                <a:sym typeface="Paytone One"/>
              </a:rPr>
              <a:t>1</a:t>
            </a:r>
          </a:p>
        </p:txBody>
      </p:sp>
      <p:sp>
        <p:nvSpPr>
          <p:cNvPr name="TextBox 10" id="10"/>
          <p:cNvSpPr txBox="true"/>
          <p:nvPr/>
        </p:nvSpPr>
        <p:spPr>
          <a:xfrm rot="0">
            <a:off x="5641906" y="2132389"/>
            <a:ext cx="8688401" cy="940893"/>
          </a:xfrm>
          <a:prstGeom prst="rect">
            <a:avLst/>
          </a:prstGeom>
        </p:spPr>
        <p:txBody>
          <a:bodyPr anchor="t" rtlCol="false" tIns="0" lIns="0" bIns="0" rIns="0">
            <a:spAutoFit/>
          </a:bodyPr>
          <a:lstStyle/>
          <a:p>
            <a:pPr algn="l">
              <a:lnSpc>
                <a:spcPts val="7707"/>
              </a:lnSpc>
              <a:spcBef>
                <a:spcPct val="0"/>
              </a:spcBef>
            </a:pPr>
            <a:r>
              <a:rPr lang="en-US" sz="5505">
                <a:solidFill>
                  <a:srgbClr val="3428BA"/>
                </a:solidFill>
                <a:latin typeface="Anton"/>
                <a:ea typeface="Anton"/>
                <a:cs typeface="Anton"/>
                <a:sym typeface="Anton"/>
              </a:rPr>
              <a:t>PHẦN MỀM QUẢN LÝ PHÒNG HỌC</a:t>
            </a:r>
          </a:p>
        </p:txBody>
      </p:sp>
      <p:sp>
        <p:nvSpPr>
          <p:cNvPr name="TextBox 11" id="11"/>
          <p:cNvSpPr txBox="true"/>
          <p:nvPr/>
        </p:nvSpPr>
        <p:spPr>
          <a:xfrm rot="0">
            <a:off x="2593441" y="3729225"/>
            <a:ext cx="13101119" cy="5791906"/>
          </a:xfrm>
          <a:prstGeom prst="rect">
            <a:avLst/>
          </a:prstGeom>
        </p:spPr>
        <p:txBody>
          <a:bodyPr anchor="t" rtlCol="false" tIns="0" lIns="0" bIns="0" rIns="0">
            <a:spAutoFit/>
          </a:bodyPr>
          <a:lstStyle/>
          <a:p>
            <a:pPr algn="l">
              <a:lnSpc>
                <a:spcPts val="5829"/>
              </a:lnSpc>
            </a:pPr>
            <a:r>
              <a:rPr lang="en-US" sz="3051">
                <a:solidFill>
                  <a:srgbClr val="000000"/>
                </a:solidFill>
                <a:latin typeface="Montserrat"/>
                <a:ea typeface="Montserrat"/>
                <a:cs typeface="Montserrat"/>
                <a:sym typeface="Montserrat"/>
              </a:rPr>
              <a:t>Phát triển một ứng dụng desktop sử dụng Java Swing để quản lý phòng học trong một cơ sở giáo dục (ví dụ: trường đại học). Ứng dụng cho phép người dùng (giáo viên và quản trị viên) thực hiện các chức năng như đăng nhập, xem lịch phòng học, kiểm tra trạng thái phòng, và quản lý thông tin phòng học (thêm, sửa, xóa). Ứng dụng sử dụng cơ sở dữ liệu MySQL để lưu trữ thông tin và đảm bảo giao diện thân thiện với người dùng.</a:t>
            </a:r>
          </a:p>
          <a:p>
            <a:pPr algn="l">
              <a:lnSpc>
                <a:spcPts val="5829"/>
              </a:lnSpc>
            </a:pPr>
          </a:p>
        </p:txBody>
      </p:sp>
      <p:sp>
        <p:nvSpPr>
          <p:cNvPr name="Freeform 12" id="12"/>
          <p:cNvSpPr/>
          <p:nvPr/>
        </p:nvSpPr>
        <p:spPr>
          <a:xfrm flipH="false" flipV="true" rot="0">
            <a:off x="6320755" y="9258300"/>
            <a:ext cx="6465400" cy="940422"/>
          </a:xfrm>
          <a:custGeom>
            <a:avLst/>
            <a:gdLst/>
            <a:ahLst/>
            <a:cxnLst/>
            <a:rect r="r" b="b" t="t" l="l"/>
            <a:pathLst>
              <a:path h="940422" w="6465400">
                <a:moveTo>
                  <a:pt x="0" y="940422"/>
                </a:moveTo>
                <a:lnTo>
                  <a:pt x="6465401" y="940422"/>
                </a:lnTo>
                <a:lnTo>
                  <a:pt x="6465401" y="0"/>
                </a:lnTo>
                <a:lnTo>
                  <a:pt x="0" y="0"/>
                </a:lnTo>
                <a:lnTo>
                  <a:pt x="0" y="94042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4645" y="9258300"/>
            <a:ext cx="6465400" cy="940422"/>
          </a:xfrm>
          <a:custGeom>
            <a:avLst/>
            <a:gdLst/>
            <a:ahLst/>
            <a:cxnLst/>
            <a:rect r="r" b="b" t="t" l="l"/>
            <a:pathLst>
              <a:path h="940422" w="6465400">
                <a:moveTo>
                  <a:pt x="0" y="0"/>
                </a:moveTo>
                <a:lnTo>
                  <a:pt x="6465400" y="0"/>
                </a:lnTo>
                <a:lnTo>
                  <a:pt x="6465400" y="940422"/>
                </a:lnTo>
                <a:lnTo>
                  <a:pt x="0" y="940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true" rot="-5400000">
            <a:off x="-2839896" y="2886095"/>
            <a:ext cx="6754691" cy="982500"/>
          </a:xfrm>
          <a:custGeom>
            <a:avLst/>
            <a:gdLst/>
            <a:ahLst/>
            <a:cxnLst/>
            <a:rect r="r" b="b" t="t" l="l"/>
            <a:pathLst>
              <a:path h="982500" w="6754691">
                <a:moveTo>
                  <a:pt x="0" y="982501"/>
                </a:moveTo>
                <a:lnTo>
                  <a:pt x="6754691" y="982501"/>
                </a:lnTo>
                <a:lnTo>
                  <a:pt x="6754691" y="0"/>
                </a:lnTo>
                <a:lnTo>
                  <a:pt x="0" y="0"/>
                </a:lnTo>
                <a:lnTo>
                  <a:pt x="0" y="982501"/>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291419" y="332105"/>
            <a:ext cx="13705162" cy="1259840"/>
          </a:xfrm>
          <a:prstGeom prst="rect">
            <a:avLst/>
          </a:prstGeom>
        </p:spPr>
        <p:txBody>
          <a:bodyPr anchor="t" rtlCol="false" tIns="0" lIns="0" bIns="0" rIns="0">
            <a:spAutoFit/>
          </a:bodyPr>
          <a:lstStyle/>
          <a:p>
            <a:pPr algn="ctr">
              <a:lnSpc>
                <a:spcPts val="10360"/>
              </a:lnSpc>
              <a:spcBef>
                <a:spcPct val="0"/>
              </a:spcBef>
            </a:pPr>
            <a:r>
              <a:rPr lang="en-US" sz="7400">
                <a:solidFill>
                  <a:srgbClr val="3428BA"/>
                </a:solidFill>
                <a:latin typeface="Anton"/>
                <a:ea typeface="Anton"/>
                <a:cs typeface="Anton"/>
                <a:sym typeface="Anton"/>
              </a:rPr>
              <a:t>CÁC CHỨC NĂNG</a:t>
            </a:r>
          </a:p>
        </p:txBody>
      </p:sp>
      <p:grpSp>
        <p:nvGrpSpPr>
          <p:cNvPr name="Group 3" id="3"/>
          <p:cNvGrpSpPr/>
          <p:nvPr/>
        </p:nvGrpSpPr>
        <p:grpSpPr>
          <a:xfrm rot="0">
            <a:off x="3233730" y="1853143"/>
            <a:ext cx="11695053" cy="1005729"/>
            <a:chOff x="0" y="0"/>
            <a:chExt cx="2787549" cy="239718"/>
          </a:xfrm>
        </p:grpSpPr>
        <p:sp>
          <p:nvSpPr>
            <p:cNvPr name="Freeform 4" id="4"/>
            <p:cNvSpPr/>
            <p:nvPr/>
          </p:nvSpPr>
          <p:spPr>
            <a:xfrm flipH="false" flipV="false" rot="0">
              <a:off x="0" y="0"/>
              <a:ext cx="2787549" cy="239718"/>
            </a:xfrm>
            <a:custGeom>
              <a:avLst/>
              <a:gdLst/>
              <a:ahLst/>
              <a:cxnLst/>
              <a:rect r="r" b="b" t="t" l="l"/>
              <a:pathLst>
                <a:path h="239718" w="2787549">
                  <a:moveTo>
                    <a:pt x="0" y="0"/>
                  </a:moveTo>
                  <a:lnTo>
                    <a:pt x="2787549" y="0"/>
                  </a:lnTo>
                  <a:lnTo>
                    <a:pt x="2787549" y="239718"/>
                  </a:lnTo>
                  <a:lnTo>
                    <a:pt x="0" y="23971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787549" cy="2778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033486" y="2057240"/>
            <a:ext cx="7806642" cy="530860"/>
          </a:xfrm>
          <a:prstGeom prst="rect">
            <a:avLst/>
          </a:prstGeom>
        </p:spPr>
        <p:txBody>
          <a:bodyPr anchor="t" rtlCol="false" tIns="0" lIns="0" bIns="0" rIns="0">
            <a:spAutoFit/>
          </a:bodyPr>
          <a:lstStyle/>
          <a:p>
            <a:pPr algn="ctr">
              <a:lnSpc>
                <a:spcPts val="4339"/>
              </a:lnSpc>
            </a:pPr>
            <a:r>
              <a:rPr lang="en-US" b="true" sz="3099">
                <a:solidFill>
                  <a:srgbClr val="FFFFFF"/>
                </a:solidFill>
                <a:latin typeface="Montserrat Bold"/>
                <a:ea typeface="Montserrat Bold"/>
                <a:cs typeface="Montserrat Bold"/>
                <a:sym typeface="Montserrat Bold"/>
              </a:rPr>
              <a:t>1. Quản lý tài khoản người dùng</a:t>
            </a:r>
          </a:p>
        </p:txBody>
      </p:sp>
      <p:grpSp>
        <p:nvGrpSpPr>
          <p:cNvPr name="Group 7" id="7"/>
          <p:cNvGrpSpPr/>
          <p:nvPr/>
        </p:nvGrpSpPr>
        <p:grpSpPr>
          <a:xfrm rot="0">
            <a:off x="3170987" y="3535147"/>
            <a:ext cx="11695053" cy="1005729"/>
            <a:chOff x="0" y="0"/>
            <a:chExt cx="2787549" cy="239718"/>
          </a:xfrm>
        </p:grpSpPr>
        <p:sp>
          <p:nvSpPr>
            <p:cNvPr name="Freeform 8" id="8"/>
            <p:cNvSpPr/>
            <p:nvPr/>
          </p:nvSpPr>
          <p:spPr>
            <a:xfrm flipH="false" flipV="false" rot="0">
              <a:off x="0" y="0"/>
              <a:ext cx="2787549" cy="239718"/>
            </a:xfrm>
            <a:custGeom>
              <a:avLst/>
              <a:gdLst/>
              <a:ahLst/>
              <a:cxnLst/>
              <a:rect r="r" b="b" t="t" l="l"/>
              <a:pathLst>
                <a:path h="239718" w="2787549">
                  <a:moveTo>
                    <a:pt x="0" y="0"/>
                  </a:moveTo>
                  <a:lnTo>
                    <a:pt x="2787549" y="0"/>
                  </a:lnTo>
                  <a:lnTo>
                    <a:pt x="2787549" y="239718"/>
                  </a:lnTo>
                  <a:lnTo>
                    <a:pt x="0" y="239718"/>
                  </a:lnTo>
                  <a:close/>
                </a:path>
              </a:pathLst>
            </a:custGeom>
            <a:gradFill rotWithShape="true">
              <a:gsLst>
                <a:gs pos="0">
                  <a:srgbClr val="3428BA">
                    <a:alpha val="100000"/>
                  </a:srgbClr>
                </a:gs>
                <a:gs pos="100000">
                  <a:srgbClr val="5FA2DB">
                    <a:alpha val="100000"/>
                  </a:srgbClr>
                </a:gs>
              </a:gsLst>
              <a:lin ang="0"/>
            </a:gradFill>
          </p:spPr>
        </p:sp>
        <p:sp>
          <p:nvSpPr>
            <p:cNvPr name="TextBox 9" id="9"/>
            <p:cNvSpPr txBox="true"/>
            <p:nvPr/>
          </p:nvSpPr>
          <p:spPr>
            <a:xfrm>
              <a:off x="0" y="-38100"/>
              <a:ext cx="2787549" cy="27781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819233" y="3739244"/>
            <a:ext cx="8398561" cy="530860"/>
          </a:xfrm>
          <a:prstGeom prst="rect">
            <a:avLst/>
          </a:prstGeom>
        </p:spPr>
        <p:txBody>
          <a:bodyPr anchor="t" rtlCol="false" tIns="0" lIns="0" bIns="0" rIns="0">
            <a:spAutoFit/>
          </a:bodyPr>
          <a:lstStyle/>
          <a:p>
            <a:pPr algn="ctr">
              <a:lnSpc>
                <a:spcPts val="4339"/>
              </a:lnSpc>
            </a:pPr>
            <a:r>
              <a:rPr lang="en-US" b="true" sz="3099">
                <a:solidFill>
                  <a:srgbClr val="FFFFFF"/>
                </a:solidFill>
                <a:latin typeface="Montserrat Bold"/>
                <a:ea typeface="Montserrat Bold"/>
                <a:cs typeface="Montserrat Bold"/>
                <a:sym typeface="Montserrat Bold"/>
              </a:rPr>
              <a:t>2. Xem và kiểm tra thông tin phòng học</a:t>
            </a:r>
          </a:p>
        </p:txBody>
      </p:sp>
      <p:grpSp>
        <p:nvGrpSpPr>
          <p:cNvPr name="Group 11" id="11"/>
          <p:cNvGrpSpPr/>
          <p:nvPr/>
        </p:nvGrpSpPr>
        <p:grpSpPr>
          <a:xfrm rot="0">
            <a:off x="3233730" y="5217151"/>
            <a:ext cx="11695053" cy="1005729"/>
            <a:chOff x="0" y="0"/>
            <a:chExt cx="2787549" cy="239718"/>
          </a:xfrm>
        </p:grpSpPr>
        <p:sp>
          <p:nvSpPr>
            <p:cNvPr name="Freeform 12" id="12"/>
            <p:cNvSpPr/>
            <p:nvPr/>
          </p:nvSpPr>
          <p:spPr>
            <a:xfrm flipH="false" flipV="false" rot="0">
              <a:off x="0" y="0"/>
              <a:ext cx="2787549" cy="239718"/>
            </a:xfrm>
            <a:custGeom>
              <a:avLst/>
              <a:gdLst/>
              <a:ahLst/>
              <a:cxnLst/>
              <a:rect r="r" b="b" t="t" l="l"/>
              <a:pathLst>
                <a:path h="239718" w="2787549">
                  <a:moveTo>
                    <a:pt x="0" y="0"/>
                  </a:moveTo>
                  <a:lnTo>
                    <a:pt x="2787549" y="0"/>
                  </a:lnTo>
                  <a:lnTo>
                    <a:pt x="2787549" y="239718"/>
                  </a:lnTo>
                  <a:lnTo>
                    <a:pt x="0" y="239718"/>
                  </a:lnTo>
                  <a:close/>
                </a:path>
              </a:pathLst>
            </a:custGeom>
            <a:gradFill rotWithShape="true">
              <a:gsLst>
                <a:gs pos="0">
                  <a:srgbClr val="3428BA">
                    <a:alpha val="100000"/>
                  </a:srgbClr>
                </a:gs>
                <a:gs pos="100000">
                  <a:srgbClr val="5FA2DB">
                    <a:alpha val="100000"/>
                  </a:srgbClr>
                </a:gs>
              </a:gsLst>
              <a:lin ang="0"/>
            </a:gradFill>
          </p:spPr>
        </p:sp>
        <p:sp>
          <p:nvSpPr>
            <p:cNvPr name="TextBox 13" id="13"/>
            <p:cNvSpPr txBox="true"/>
            <p:nvPr/>
          </p:nvSpPr>
          <p:spPr>
            <a:xfrm>
              <a:off x="0" y="-38100"/>
              <a:ext cx="2787549" cy="2778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033486" y="5421247"/>
            <a:ext cx="7970055"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FFFFFF"/>
                </a:solidFill>
                <a:latin typeface="Montserrat Bold"/>
                <a:ea typeface="Montserrat Bold"/>
                <a:cs typeface="Montserrat Bold"/>
                <a:sym typeface="Montserrat Bold"/>
              </a:rPr>
              <a:t>3. Quản lý cơ sở vật chất</a:t>
            </a:r>
          </a:p>
        </p:txBody>
      </p:sp>
      <p:grpSp>
        <p:nvGrpSpPr>
          <p:cNvPr name="Group 15" id="15"/>
          <p:cNvGrpSpPr/>
          <p:nvPr/>
        </p:nvGrpSpPr>
        <p:grpSpPr>
          <a:xfrm rot="0">
            <a:off x="3233730" y="6973885"/>
            <a:ext cx="11695053" cy="1005729"/>
            <a:chOff x="0" y="0"/>
            <a:chExt cx="2787549" cy="239718"/>
          </a:xfrm>
        </p:grpSpPr>
        <p:sp>
          <p:nvSpPr>
            <p:cNvPr name="Freeform 16" id="16"/>
            <p:cNvSpPr/>
            <p:nvPr/>
          </p:nvSpPr>
          <p:spPr>
            <a:xfrm flipH="false" flipV="false" rot="0">
              <a:off x="0" y="0"/>
              <a:ext cx="2787549" cy="239718"/>
            </a:xfrm>
            <a:custGeom>
              <a:avLst/>
              <a:gdLst/>
              <a:ahLst/>
              <a:cxnLst/>
              <a:rect r="r" b="b" t="t" l="l"/>
              <a:pathLst>
                <a:path h="239718" w="2787549">
                  <a:moveTo>
                    <a:pt x="0" y="0"/>
                  </a:moveTo>
                  <a:lnTo>
                    <a:pt x="2787549" y="0"/>
                  </a:lnTo>
                  <a:lnTo>
                    <a:pt x="2787549" y="239718"/>
                  </a:lnTo>
                  <a:lnTo>
                    <a:pt x="0" y="239718"/>
                  </a:lnTo>
                  <a:close/>
                </a:path>
              </a:pathLst>
            </a:custGeom>
            <a:gradFill rotWithShape="true">
              <a:gsLst>
                <a:gs pos="0">
                  <a:srgbClr val="3428BA">
                    <a:alpha val="100000"/>
                  </a:srgbClr>
                </a:gs>
                <a:gs pos="100000">
                  <a:srgbClr val="5FA2DB">
                    <a:alpha val="100000"/>
                  </a:srgbClr>
                </a:gs>
              </a:gsLst>
              <a:lin ang="0"/>
            </a:gradFill>
          </p:spPr>
        </p:sp>
        <p:sp>
          <p:nvSpPr>
            <p:cNvPr name="TextBox 17" id="17"/>
            <p:cNvSpPr txBox="true"/>
            <p:nvPr/>
          </p:nvSpPr>
          <p:spPr>
            <a:xfrm>
              <a:off x="0" y="-38100"/>
              <a:ext cx="2787549" cy="27781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970743" y="7177982"/>
            <a:ext cx="7970055"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FFFFFF"/>
                </a:solidFill>
                <a:latin typeface="Montserrat Bold"/>
                <a:ea typeface="Montserrat Bold"/>
                <a:cs typeface="Montserrat Bold"/>
                <a:sym typeface="Montserrat Bold"/>
              </a:rPr>
              <a:t>4. Giao diện người dùng</a:t>
            </a:r>
          </a:p>
        </p:txBody>
      </p:sp>
      <p:grpSp>
        <p:nvGrpSpPr>
          <p:cNvPr name="Group 19" id="19"/>
          <p:cNvGrpSpPr/>
          <p:nvPr/>
        </p:nvGrpSpPr>
        <p:grpSpPr>
          <a:xfrm rot="0">
            <a:off x="3233730" y="8657358"/>
            <a:ext cx="11695053" cy="1005729"/>
            <a:chOff x="0" y="0"/>
            <a:chExt cx="2787549" cy="239718"/>
          </a:xfrm>
        </p:grpSpPr>
        <p:sp>
          <p:nvSpPr>
            <p:cNvPr name="Freeform 20" id="20"/>
            <p:cNvSpPr/>
            <p:nvPr/>
          </p:nvSpPr>
          <p:spPr>
            <a:xfrm flipH="false" flipV="false" rot="0">
              <a:off x="0" y="0"/>
              <a:ext cx="2787549" cy="239718"/>
            </a:xfrm>
            <a:custGeom>
              <a:avLst/>
              <a:gdLst/>
              <a:ahLst/>
              <a:cxnLst/>
              <a:rect r="r" b="b" t="t" l="l"/>
              <a:pathLst>
                <a:path h="239718" w="2787549">
                  <a:moveTo>
                    <a:pt x="0" y="0"/>
                  </a:moveTo>
                  <a:lnTo>
                    <a:pt x="2787549" y="0"/>
                  </a:lnTo>
                  <a:lnTo>
                    <a:pt x="2787549" y="239718"/>
                  </a:lnTo>
                  <a:lnTo>
                    <a:pt x="0" y="239718"/>
                  </a:lnTo>
                  <a:close/>
                </a:path>
              </a:pathLst>
            </a:custGeom>
            <a:gradFill rotWithShape="true">
              <a:gsLst>
                <a:gs pos="0">
                  <a:srgbClr val="3428BA">
                    <a:alpha val="100000"/>
                  </a:srgbClr>
                </a:gs>
                <a:gs pos="100000">
                  <a:srgbClr val="5FA2DB">
                    <a:alpha val="100000"/>
                  </a:srgbClr>
                </a:gs>
              </a:gsLst>
              <a:lin ang="0"/>
            </a:gradFill>
          </p:spPr>
        </p:sp>
        <p:sp>
          <p:nvSpPr>
            <p:cNvPr name="TextBox 21" id="21"/>
            <p:cNvSpPr txBox="true"/>
            <p:nvPr/>
          </p:nvSpPr>
          <p:spPr>
            <a:xfrm>
              <a:off x="0" y="-38100"/>
              <a:ext cx="2787549" cy="27781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4970743" y="8861455"/>
            <a:ext cx="7970055"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FFFFFF"/>
                </a:solidFill>
                <a:latin typeface="Montserrat Bold"/>
                <a:ea typeface="Montserrat Bold"/>
                <a:cs typeface="Montserrat Bold"/>
                <a:sym typeface="Montserrat Bold"/>
              </a:rPr>
              <a:t>5. Kết nối cơ sở dữ liệu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55138" y="1028700"/>
            <a:ext cx="11177725" cy="8229600"/>
          </a:xfrm>
          <a:custGeom>
            <a:avLst/>
            <a:gdLst/>
            <a:ahLst/>
            <a:cxnLst/>
            <a:rect r="r" b="b" t="t" l="l"/>
            <a:pathLst>
              <a:path h="8229600" w="11177725">
                <a:moveTo>
                  <a:pt x="0" y="0"/>
                </a:moveTo>
                <a:lnTo>
                  <a:pt x="11177724" y="0"/>
                </a:lnTo>
                <a:lnTo>
                  <a:pt x="11177724" y="8229600"/>
                </a:lnTo>
                <a:lnTo>
                  <a:pt x="0" y="8229600"/>
                </a:lnTo>
                <a:lnTo>
                  <a:pt x="0" y="0"/>
                </a:lnTo>
                <a:close/>
              </a:path>
            </a:pathLst>
          </a:custGeom>
          <a:blipFill>
            <a:blip r:embed="rId2"/>
            <a:stretch>
              <a:fillRect l="0" t="0" r="0" b="0"/>
            </a:stretch>
          </a:blipFill>
        </p:spPr>
      </p:sp>
      <p:sp>
        <p:nvSpPr>
          <p:cNvPr name="TextBox 3" id="3"/>
          <p:cNvSpPr txBox="true"/>
          <p:nvPr/>
        </p:nvSpPr>
        <p:spPr>
          <a:xfrm rot="0">
            <a:off x="4193156" y="2594930"/>
            <a:ext cx="9964399" cy="5122541"/>
          </a:xfrm>
          <a:prstGeom prst="rect">
            <a:avLst/>
          </a:prstGeom>
        </p:spPr>
        <p:txBody>
          <a:bodyPr anchor="t" rtlCol="false" tIns="0" lIns="0" bIns="0" rIns="0">
            <a:spAutoFit/>
          </a:bodyPr>
          <a:lstStyle/>
          <a:p>
            <a:pPr algn="ctr">
              <a:lnSpc>
                <a:spcPts val="7000"/>
              </a:lnSpc>
              <a:spcBef>
                <a:spcPct val="0"/>
              </a:spcBef>
            </a:pPr>
            <a:r>
              <a:rPr lang="en-US" b="true" sz="5000">
                <a:solidFill>
                  <a:srgbClr val="3428BA"/>
                </a:solidFill>
                <a:latin typeface="Poppins Bold"/>
                <a:ea typeface="Poppins Bold"/>
                <a:cs typeface="Poppins Bold"/>
                <a:sym typeface="Poppins Bold"/>
              </a:rPr>
              <a:t>ĐẦU RA MONG ĐỢI:</a:t>
            </a:r>
          </a:p>
          <a:p>
            <a:pPr algn="l" marL="734098" indent="-367049" lvl="1">
              <a:lnSpc>
                <a:spcPts val="4760"/>
              </a:lnSpc>
              <a:spcBef>
                <a:spcPct val="0"/>
              </a:spcBef>
              <a:buFont typeface="Arial"/>
              <a:buChar char="•"/>
            </a:pPr>
            <a:r>
              <a:rPr lang="en-US" sz="3400">
                <a:solidFill>
                  <a:srgbClr val="3428BA"/>
                </a:solidFill>
                <a:latin typeface="Montserrat"/>
                <a:ea typeface="Montserrat"/>
                <a:cs typeface="Montserrat"/>
                <a:sym typeface="Montserrat"/>
              </a:rPr>
              <a:t>MỘ</a:t>
            </a:r>
            <a:r>
              <a:rPr lang="en-US" sz="3400">
                <a:solidFill>
                  <a:srgbClr val="3428BA"/>
                </a:solidFill>
                <a:latin typeface="Montserrat"/>
                <a:ea typeface="Montserrat"/>
                <a:cs typeface="Montserrat"/>
                <a:sym typeface="Montserrat"/>
              </a:rPr>
              <a:t>t ứng dụng Java Swing chạy được, kết nối với cơ sở dữ liệu MySQL.</a:t>
            </a:r>
          </a:p>
          <a:p>
            <a:pPr algn="l" marL="734098" indent="-367049" lvl="1">
              <a:lnSpc>
                <a:spcPts val="4760"/>
              </a:lnSpc>
              <a:spcBef>
                <a:spcPct val="0"/>
              </a:spcBef>
              <a:buFont typeface="Arial"/>
              <a:buChar char="•"/>
            </a:pPr>
            <a:r>
              <a:rPr lang="en-US" sz="3400">
                <a:solidFill>
                  <a:srgbClr val="3428BA"/>
                </a:solidFill>
                <a:latin typeface="Montserrat"/>
                <a:ea typeface="Montserrat"/>
                <a:cs typeface="Montserrat"/>
                <a:sym typeface="Montserrat"/>
              </a:rPr>
              <a:t>Người dùng có thể đăng nhập, xem và kiểm tra trạng thái phòng học, quản lý cơ sở vật chất (nếu là quản trị viên).</a:t>
            </a:r>
          </a:p>
          <a:p>
            <a:pPr algn="l" marL="734098" indent="-367049" lvl="1">
              <a:lnSpc>
                <a:spcPts val="4760"/>
              </a:lnSpc>
              <a:spcBef>
                <a:spcPct val="0"/>
              </a:spcBef>
              <a:buFont typeface="Arial"/>
              <a:buChar char="•"/>
            </a:pPr>
            <a:r>
              <a:rPr lang="en-US" sz="3400">
                <a:solidFill>
                  <a:srgbClr val="3428BA"/>
                </a:solidFill>
                <a:latin typeface="Montserrat"/>
                <a:ea typeface="Montserrat"/>
                <a:cs typeface="Montserrat"/>
                <a:sym typeface="Montserrat"/>
              </a:rPr>
              <a:t>Ứng dụng xử lý lỗi tốt và cung cấp phản hồi rõ ràng qua thông báo.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720305" y="5557642"/>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233552" y="0"/>
            <a:ext cx="7820896" cy="929013"/>
            <a:chOff x="0" y="0"/>
            <a:chExt cx="3722636" cy="442197"/>
          </a:xfrm>
        </p:grpSpPr>
        <p:sp>
          <p:nvSpPr>
            <p:cNvPr name="Freeform 6" id="6"/>
            <p:cNvSpPr/>
            <p:nvPr/>
          </p:nvSpPr>
          <p:spPr>
            <a:xfrm flipH="false" flipV="false" rot="0">
              <a:off x="0" y="0"/>
              <a:ext cx="3722636" cy="442197"/>
            </a:xfrm>
            <a:custGeom>
              <a:avLst/>
              <a:gdLst/>
              <a:ahLst/>
              <a:cxnLst/>
              <a:rect r="r" b="b" t="t" l="l"/>
              <a:pathLst>
                <a:path h="442197" w="3722636">
                  <a:moveTo>
                    <a:pt x="0" y="0"/>
                  </a:moveTo>
                  <a:lnTo>
                    <a:pt x="3722636" y="0"/>
                  </a:lnTo>
                  <a:lnTo>
                    <a:pt x="3722636"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7" id="7"/>
            <p:cNvSpPr txBox="true"/>
            <p:nvPr/>
          </p:nvSpPr>
          <p:spPr>
            <a:xfrm>
              <a:off x="0" y="-38100"/>
              <a:ext cx="3722636" cy="4802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96704" y="1028700"/>
            <a:ext cx="10094711" cy="877110"/>
            <a:chOff x="0" y="0"/>
            <a:chExt cx="2544634" cy="221098"/>
          </a:xfrm>
        </p:grpSpPr>
        <p:sp>
          <p:nvSpPr>
            <p:cNvPr name="Freeform 9" id="9"/>
            <p:cNvSpPr/>
            <p:nvPr/>
          </p:nvSpPr>
          <p:spPr>
            <a:xfrm flipH="false" flipV="false" rot="0">
              <a:off x="0" y="0"/>
              <a:ext cx="2544634" cy="221098"/>
            </a:xfrm>
            <a:custGeom>
              <a:avLst/>
              <a:gdLst/>
              <a:ahLst/>
              <a:cxnLst/>
              <a:rect r="r" b="b" t="t" l="l"/>
              <a:pathLst>
                <a:path h="221098" w="2544634">
                  <a:moveTo>
                    <a:pt x="0" y="0"/>
                  </a:moveTo>
                  <a:lnTo>
                    <a:pt x="2544634" y="0"/>
                  </a:lnTo>
                  <a:lnTo>
                    <a:pt x="2544634"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10" id="10"/>
            <p:cNvSpPr txBox="true"/>
            <p:nvPr/>
          </p:nvSpPr>
          <p:spPr>
            <a:xfrm>
              <a:off x="0" y="-38100"/>
              <a:ext cx="2544634" cy="25919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465950" y="1997973"/>
            <a:ext cx="6442746" cy="7119339"/>
          </a:xfrm>
          <a:custGeom>
            <a:avLst/>
            <a:gdLst/>
            <a:ahLst/>
            <a:cxnLst/>
            <a:rect r="r" b="b" t="t" l="l"/>
            <a:pathLst>
              <a:path h="7119339" w="6442746">
                <a:moveTo>
                  <a:pt x="0" y="0"/>
                </a:moveTo>
                <a:lnTo>
                  <a:pt x="6442747" y="0"/>
                </a:lnTo>
                <a:lnTo>
                  <a:pt x="6442747" y="7119339"/>
                </a:lnTo>
                <a:lnTo>
                  <a:pt x="0" y="7119339"/>
                </a:lnTo>
                <a:lnTo>
                  <a:pt x="0" y="0"/>
                </a:lnTo>
                <a:close/>
              </a:path>
            </a:pathLst>
          </a:custGeom>
          <a:blipFill>
            <a:blip r:embed="rId2"/>
            <a:stretch>
              <a:fillRect l="-851" t="0" r="-851" b="-5290"/>
            </a:stretch>
          </a:blipFill>
        </p:spPr>
      </p:sp>
      <p:pic>
        <p:nvPicPr>
          <p:cNvPr name="Picture 12" id="12"/>
          <p:cNvPicPr>
            <a:picLocks noChangeAspect="true"/>
          </p:cNvPicPr>
          <p:nvPr/>
        </p:nvPicPr>
        <p:blipFill>
          <a:blip r:embed="rId3"/>
          <a:srcRect l="0" t="0" r="0" b="0"/>
          <a:stretch>
            <a:fillRect/>
          </a:stretch>
        </p:blipFill>
        <p:spPr>
          <a:xfrm flipH="true" flipV="false" rot="0">
            <a:off x="4650651" y="7344503"/>
            <a:ext cx="5207960" cy="2942497"/>
          </a:xfrm>
          <a:prstGeom prst="rect">
            <a:avLst/>
          </a:prstGeom>
        </p:spPr>
      </p:pic>
      <p:sp>
        <p:nvSpPr>
          <p:cNvPr name="Freeform 13" id="13"/>
          <p:cNvSpPr/>
          <p:nvPr/>
        </p:nvSpPr>
        <p:spPr>
          <a:xfrm flipH="false" flipV="false" rot="0">
            <a:off x="1028700" y="5885190"/>
            <a:ext cx="2781037" cy="4114800"/>
          </a:xfrm>
          <a:custGeom>
            <a:avLst/>
            <a:gdLst/>
            <a:ahLst/>
            <a:cxnLst/>
            <a:rect r="r" b="b" t="t" l="l"/>
            <a:pathLst>
              <a:path h="4114800" w="2781037">
                <a:moveTo>
                  <a:pt x="0" y="0"/>
                </a:moveTo>
                <a:lnTo>
                  <a:pt x="2781037" y="0"/>
                </a:lnTo>
                <a:lnTo>
                  <a:pt x="27810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820763" y="8297608"/>
            <a:ext cx="1196911" cy="1133801"/>
          </a:xfrm>
          <a:custGeom>
            <a:avLst/>
            <a:gdLst/>
            <a:ahLst/>
            <a:cxnLst/>
            <a:rect r="r" b="b" t="t" l="l"/>
            <a:pathLst>
              <a:path h="1133801" w="1196911">
                <a:moveTo>
                  <a:pt x="0" y="0"/>
                </a:moveTo>
                <a:lnTo>
                  <a:pt x="1196911" y="0"/>
                </a:lnTo>
                <a:lnTo>
                  <a:pt x="1196911" y="1133802"/>
                </a:lnTo>
                <a:lnTo>
                  <a:pt x="0" y="11338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7030280" y="192920"/>
            <a:ext cx="5490598" cy="628898"/>
          </a:xfrm>
          <a:prstGeom prst="rect">
            <a:avLst/>
          </a:prstGeom>
        </p:spPr>
        <p:txBody>
          <a:bodyPr anchor="t" rtlCol="false" tIns="0" lIns="0" bIns="0" rIns="0">
            <a:spAutoFit/>
          </a:bodyPr>
          <a:lstStyle/>
          <a:p>
            <a:pPr algn="l">
              <a:lnSpc>
                <a:spcPts val="4756"/>
              </a:lnSpc>
            </a:pPr>
            <a:r>
              <a:rPr lang="en-US" sz="4709">
                <a:solidFill>
                  <a:srgbClr val="FFFFFF"/>
                </a:solidFill>
                <a:latin typeface="Anton"/>
                <a:ea typeface="Anton"/>
                <a:cs typeface="Anton"/>
                <a:sym typeface="Anton"/>
              </a:rPr>
              <a:t>MÔ TẢ CHỨC NĂNG</a:t>
            </a:r>
          </a:p>
        </p:txBody>
      </p:sp>
      <p:sp>
        <p:nvSpPr>
          <p:cNvPr name="TextBox 16" id="16"/>
          <p:cNvSpPr txBox="true"/>
          <p:nvPr/>
        </p:nvSpPr>
        <p:spPr>
          <a:xfrm rot="0">
            <a:off x="0" y="1783669"/>
            <a:ext cx="9775579" cy="4316799"/>
          </a:xfrm>
          <a:prstGeom prst="rect">
            <a:avLst/>
          </a:prstGeom>
        </p:spPr>
        <p:txBody>
          <a:bodyPr anchor="t" rtlCol="false" tIns="0" lIns="0" bIns="0" rIns="0">
            <a:spAutoFit/>
          </a:bodyPr>
          <a:lstStyle/>
          <a:p>
            <a:pPr algn="just">
              <a:lnSpc>
                <a:spcPts val="5699"/>
              </a:lnSpc>
            </a:pPr>
            <a:r>
              <a:rPr lang="en-US" sz="2999" b="true">
                <a:solidFill>
                  <a:srgbClr val="000000"/>
                </a:solidFill>
                <a:latin typeface="Montserrat Bold"/>
                <a:ea typeface="Montserrat Bold"/>
                <a:cs typeface="Montserrat Bold"/>
                <a:sym typeface="Montserrat Bold"/>
              </a:rPr>
              <a:t>        1.1. Đăng nhập:</a:t>
            </a:r>
          </a:p>
          <a:p>
            <a:pPr algn="just" marL="863601" indent="-287867" lvl="2">
              <a:lnSpc>
                <a:spcPts val="3800"/>
              </a:lnSpc>
              <a:buFont typeface="Arial"/>
              <a:buChar char="⚬"/>
            </a:pPr>
            <a:r>
              <a:rPr lang="en-US" sz="2000">
                <a:solidFill>
                  <a:srgbClr val="000000"/>
                </a:solidFill>
                <a:latin typeface="Montserrat"/>
                <a:ea typeface="Montserrat"/>
                <a:cs typeface="Montserrat"/>
                <a:sym typeface="Montserrat"/>
              </a:rPr>
              <a:t>Người dùng nhập email và mật khẩu để truy cập hệ thống.</a:t>
            </a:r>
          </a:p>
          <a:p>
            <a:pPr algn="just">
              <a:lnSpc>
                <a:spcPts val="3800"/>
              </a:lnSpc>
            </a:pPr>
          </a:p>
          <a:p>
            <a:pPr algn="just" marL="863601" indent="-287867" lvl="2">
              <a:lnSpc>
                <a:spcPts val="3800"/>
              </a:lnSpc>
              <a:buFont typeface="Arial"/>
              <a:buChar char="⚬"/>
            </a:pPr>
            <a:r>
              <a:rPr lang="en-US" sz="2000">
                <a:solidFill>
                  <a:srgbClr val="000000"/>
                </a:solidFill>
                <a:latin typeface="Montserrat"/>
                <a:ea typeface="Montserrat"/>
                <a:cs typeface="Montserrat"/>
                <a:sym typeface="Montserrat"/>
              </a:rPr>
              <a:t>Kiểm tra thông tin đăng nhập từ cơ sở dữ liệu (bảng nguoidung).</a:t>
            </a:r>
          </a:p>
          <a:p>
            <a:pPr algn="just">
              <a:lnSpc>
                <a:spcPts val="3800"/>
              </a:lnSpc>
            </a:pPr>
          </a:p>
          <a:p>
            <a:pPr algn="just" marL="863601" indent="-287867" lvl="2">
              <a:lnSpc>
                <a:spcPts val="3800"/>
              </a:lnSpc>
              <a:buFont typeface="Arial"/>
              <a:buChar char="⚬"/>
            </a:pPr>
            <a:r>
              <a:rPr lang="en-US" sz="2000">
                <a:solidFill>
                  <a:srgbClr val="000000"/>
                </a:solidFill>
                <a:latin typeface="Montserrat"/>
                <a:ea typeface="Montserrat"/>
                <a:cs typeface="Montserrat"/>
                <a:sym typeface="Montserrat"/>
              </a:rPr>
              <a:t>Phân quyền: Giảng viên (role = 1),</a:t>
            </a:r>
            <a:r>
              <a:rPr lang="en-US" sz="2000">
                <a:solidFill>
                  <a:srgbClr val="000000"/>
                </a:solidFill>
                <a:latin typeface="Montserrat"/>
                <a:ea typeface="Montserrat"/>
                <a:cs typeface="Montserrat"/>
                <a:sym typeface="Montserrat"/>
              </a:rPr>
              <a:t> </a:t>
            </a:r>
            <a:r>
              <a:rPr lang="en-US" sz="2000">
                <a:solidFill>
                  <a:srgbClr val="000000"/>
                </a:solidFill>
                <a:latin typeface="Montserrat"/>
                <a:ea typeface="Montserrat"/>
                <a:cs typeface="Montserrat"/>
                <a:sym typeface="Montserrat"/>
              </a:rPr>
              <a:t>Quản trị viên (role = 0).</a:t>
            </a:r>
          </a:p>
          <a:p>
            <a:pPr algn="just">
              <a:lnSpc>
                <a:spcPts val="3419"/>
              </a:lnSpc>
            </a:pPr>
          </a:p>
          <a:p>
            <a:pPr algn="just">
              <a:lnSpc>
                <a:spcPts val="3172"/>
              </a:lnSpc>
            </a:pPr>
          </a:p>
          <a:p>
            <a:pPr algn="just">
              <a:lnSpc>
                <a:spcPts val="3172"/>
              </a:lnSpc>
            </a:pPr>
          </a:p>
        </p:txBody>
      </p:sp>
      <p:sp>
        <p:nvSpPr>
          <p:cNvPr name="TextBox 17" id="17"/>
          <p:cNvSpPr txBox="true"/>
          <p:nvPr/>
        </p:nvSpPr>
        <p:spPr>
          <a:xfrm rot="0">
            <a:off x="226910" y="1234112"/>
            <a:ext cx="10239040" cy="501932"/>
          </a:xfrm>
          <a:prstGeom prst="rect">
            <a:avLst/>
          </a:prstGeom>
        </p:spPr>
        <p:txBody>
          <a:bodyPr anchor="t" rtlCol="false" tIns="0" lIns="0" bIns="0" rIns="0">
            <a:spAutoFit/>
          </a:bodyPr>
          <a:lstStyle/>
          <a:p>
            <a:pPr algn="l" marL="816585" indent="-408292" lvl="1">
              <a:lnSpc>
                <a:spcPts val="3820"/>
              </a:lnSpc>
              <a:buAutoNum type="arabicPeriod" startAt="1"/>
            </a:pPr>
            <a:r>
              <a:rPr lang="en-US" sz="3782">
                <a:solidFill>
                  <a:srgbClr val="FFFFFF"/>
                </a:solidFill>
                <a:latin typeface="Montserrat"/>
                <a:ea typeface="Montserrat"/>
                <a:cs typeface="Montserrat"/>
                <a:sym typeface="Montserrat"/>
              </a:rPr>
              <a:t>QUẢN LÝ TÀI KHOẢN NGƯỜI DÙNG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615131"/>
            <a:ext cx="11134457" cy="5956935"/>
          </a:xfrm>
          <a:custGeom>
            <a:avLst/>
            <a:gdLst/>
            <a:ahLst/>
            <a:cxnLst/>
            <a:rect r="r" b="b" t="t" l="l"/>
            <a:pathLst>
              <a:path h="5956935" w="11134457">
                <a:moveTo>
                  <a:pt x="0" y="0"/>
                </a:moveTo>
                <a:lnTo>
                  <a:pt x="11134457" y="0"/>
                </a:lnTo>
                <a:lnTo>
                  <a:pt x="11134457" y="5956935"/>
                </a:lnTo>
                <a:lnTo>
                  <a:pt x="0" y="5956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12268" y="4057495"/>
            <a:ext cx="9367322" cy="5152027"/>
          </a:xfrm>
          <a:custGeom>
            <a:avLst/>
            <a:gdLst/>
            <a:ahLst/>
            <a:cxnLst/>
            <a:rect r="r" b="b" t="t" l="l"/>
            <a:pathLst>
              <a:path h="5152027" w="9367322">
                <a:moveTo>
                  <a:pt x="0" y="0"/>
                </a:moveTo>
                <a:lnTo>
                  <a:pt x="9367322" y="0"/>
                </a:lnTo>
                <a:lnTo>
                  <a:pt x="9367322" y="5152027"/>
                </a:lnTo>
                <a:lnTo>
                  <a:pt x="0" y="5152027"/>
                </a:lnTo>
                <a:lnTo>
                  <a:pt x="0" y="0"/>
                </a:lnTo>
                <a:close/>
              </a:path>
            </a:pathLst>
          </a:custGeom>
          <a:blipFill>
            <a:blip r:embed="rId4"/>
            <a:stretch>
              <a:fillRect l="0" t="0" r="0" b="0"/>
            </a:stretch>
          </a:blipFill>
        </p:spPr>
      </p:sp>
      <p:pic>
        <p:nvPicPr>
          <p:cNvPr name="Picture 4" id="4"/>
          <p:cNvPicPr>
            <a:picLocks noChangeAspect="true"/>
          </p:cNvPicPr>
          <p:nvPr/>
        </p:nvPicPr>
        <p:blipFill>
          <a:blip r:embed="rId5"/>
          <a:srcRect l="0" t="0" r="0" b="0"/>
          <a:stretch>
            <a:fillRect/>
          </a:stretch>
        </p:blipFill>
        <p:spPr>
          <a:xfrm flipH="true" flipV="false" rot="0">
            <a:off x="12581000" y="4062025"/>
            <a:ext cx="4678300" cy="5198112"/>
          </a:xfrm>
          <a:prstGeom prst="rect">
            <a:avLst/>
          </a:prstGeom>
        </p:spPr>
      </p:pic>
      <p:sp>
        <p:nvSpPr>
          <p:cNvPr name="Freeform 5" id="5"/>
          <p:cNvSpPr/>
          <p:nvPr/>
        </p:nvSpPr>
        <p:spPr>
          <a:xfrm flipH="false" flipV="false" rot="0">
            <a:off x="14561749" y="68761"/>
            <a:ext cx="2697551" cy="3183805"/>
          </a:xfrm>
          <a:custGeom>
            <a:avLst/>
            <a:gdLst/>
            <a:ahLst/>
            <a:cxnLst/>
            <a:rect r="r" b="b" t="t" l="l"/>
            <a:pathLst>
              <a:path h="3183805" w="2697551">
                <a:moveTo>
                  <a:pt x="0" y="0"/>
                </a:moveTo>
                <a:lnTo>
                  <a:pt x="2697551" y="0"/>
                </a:lnTo>
                <a:lnTo>
                  <a:pt x="2697551" y="3183805"/>
                </a:lnTo>
                <a:lnTo>
                  <a:pt x="0" y="3183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768915"/>
            <a:ext cx="7499746" cy="3148738"/>
          </a:xfrm>
          <a:prstGeom prst="rect">
            <a:avLst/>
          </a:prstGeom>
        </p:spPr>
        <p:txBody>
          <a:bodyPr anchor="t" rtlCol="false" tIns="0" lIns="0" bIns="0" rIns="0">
            <a:spAutoFit/>
          </a:bodyPr>
          <a:lstStyle/>
          <a:p>
            <a:pPr algn="l">
              <a:lnSpc>
                <a:spcPts val="477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1.2. Tạo tài khoản quản trị viên:</a:t>
            </a:r>
          </a:p>
          <a:p>
            <a:pPr algn="l" marL="431801" indent="-215900" lvl="1">
              <a:lnSpc>
                <a:spcPts val="3180"/>
              </a:lnSpc>
              <a:buFont typeface="Arial"/>
              <a:buChar char="•"/>
            </a:pPr>
            <a:r>
              <a:rPr lang="en-US" sz="2000">
                <a:solidFill>
                  <a:srgbClr val="000000"/>
                </a:solidFill>
                <a:latin typeface="Montserrat"/>
                <a:ea typeface="Montserrat"/>
                <a:cs typeface="Montserrat"/>
                <a:sym typeface="Montserrat"/>
              </a:rPr>
              <a:t>Cho phép admin tạo tài khoản mới gồm: mã người dùng, tên, email, mật khẩu và vai trò.</a:t>
            </a:r>
          </a:p>
          <a:p>
            <a:pPr algn="l">
              <a:lnSpc>
                <a:spcPts val="3180"/>
              </a:lnSpc>
            </a:pPr>
          </a:p>
          <a:p>
            <a:pPr algn="l" marL="431801" indent="-215900" lvl="1">
              <a:lnSpc>
                <a:spcPts val="3180"/>
              </a:lnSpc>
              <a:buFont typeface="Arial"/>
              <a:buChar char="•"/>
            </a:pPr>
            <a:r>
              <a:rPr lang="en-US" sz="2000">
                <a:solidFill>
                  <a:srgbClr val="000000"/>
                </a:solidFill>
                <a:latin typeface="Montserrat"/>
                <a:ea typeface="Montserrat"/>
                <a:cs typeface="Montserrat"/>
                <a:sym typeface="Montserrat"/>
              </a:rPr>
              <a:t>Kiểm tra định dạng email hợp lệ (regex).</a:t>
            </a:r>
          </a:p>
          <a:p>
            <a:pPr algn="l">
              <a:lnSpc>
                <a:spcPts val="3193"/>
              </a:lnSpc>
            </a:pPr>
          </a:p>
          <a:p>
            <a:pPr algn="l">
              <a:lnSpc>
                <a:spcPts val="466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962669" y="8710976"/>
            <a:ext cx="1203221" cy="1513485"/>
          </a:xfrm>
          <a:prstGeom prst="rect">
            <a:avLst/>
          </a:prstGeom>
        </p:spPr>
      </p:pic>
      <p:grpSp>
        <p:nvGrpSpPr>
          <p:cNvPr name="Group 3" id="3"/>
          <p:cNvGrpSpPr/>
          <p:nvPr/>
        </p:nvGrpSpPr>
        <p:grpSpPr>
          <a:xfrm rot="0">
            <a:off x="-587152" y="0"/>
            <a:ext cx="10094711" cy="877110"/>
            <a:chOff x="0" y="0"/>
            <a:chExt cx="2544634" cy="221098"/>
          </a:xfrm>
        </p:grpSpPr>
        <p:sp>
          <p:nvSpPr>
            <p:cNvPr name="Freeform 4" id="4"/>
            <p:cNvSpPr/>
            <p:nvPr/>
          </p:nvSpPr>
          <p:spPr>
            <a:xfrm flipH="false" flipV="false" rot="0">
              <a:off x="0" y="0"/>
              <a:ext cx="2544634" cy="221098"/>
            </a:xfrm>
            <a:custGeom>
              <a:avLst/>
              <a:gdLst/>
              <a:ahLst/>
              <a:cxnLst/>
              <a:rect r="r" b="b" t="t" l="l"/>
              <a:pathLst>
                <a:path h="221098" w="2544634">
                  <a:moveTo>
                    <a:pt x="0" y="0"/>
                  </a:moveTo>
                  <a:lnTo>
                    <a:pt x="2544634" y="0"/>
                  </a:lnTo>
                  <a:lnTo>
                    <a:pt x="2544634" y="221098"/>
                  </a:lnTo>
                  <a:lnTo>
                    <a:pt x="0" y="2210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44634" cy="2591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22362" y="3869229"/>
            <a:ext cx="7675684" cy="4467312"/>
          </a:xfrm>
          <a:custGeom>
            <a:avLst/>
            <a:gdLst/>
            <a:ahLst/>
            <a:cxnLst/>
            <a:rect r="r" b="b" t="t" l="l"/>
            <a:pathLst>
              <a:path h="4467312" w="7675684">
                <a:moveTo>
                  <a:pt x="0" y="0"/>
                </a:moveTo>
                <a:lnTo>
                  <a:pt x="7675684" y="0"/>
                </a:lnTo>
                <a:lnTo>
                  <a:pt x="7675684" y="4467312"/>
                </a:lnTo>
                <a:lnTo>
                  <a:pt x="0" y="4467312"/>
                </a:lnTo>
                <a:lnTo>
                  <a:pt x="0" y="0"/>
                </a:lnTo>
                <a:close/>
              </a:path>
            </a:pathLst>
          </a:custGeom>
          <a:blipFill>
            <a:blip r:embed="rId3"/>
            <a:stretch>
              <a:fillRect l="-82" t="0" r="-82" b="-1970"/>
            </a:stretch>
          </a:blipFill>
        </p:spPr>
      </p:sp>
      <p:sp>
        <p:nvSpPr>
          <p:cNvPr name="Freeform 7" id="7"/>
          <p:cNvSpPr/>
          <p:nvPr/>
        </p:nvSpPr>
        <p:spPr>
          <a:xfrm flipH="false" flipV="false" rot="0">
            <a:off x="10142651" y="3844495"/>
            <a:ext cx="7268829" cy="4492046"/>
          </a:xfrm>
          <a:custGeom>
            <a:avLst/>
            <a:gdLst/>
            <a:ahLst/>
            <a:cxnLst/>
            <a:rect r="r" b="b" t="t" l="l"/>
            <a:pathLst>
              <a:path h="4492046" w="7268829">
                <a:moveTo>
                  <a:pt x="0" y="0"/>
                </a:moveTo>
                <a:lnTo>
                  <a:pt x="7268829" y="0"/>
                </a:lnTo>
                <a:lnTo>
                  <a:pt x="7268829" y="4492046"/>
                </a:lnTo>
                <a:lnTo>
                  <a:pt x="0" y="4492046"/>
                </a:lnTo>
                <a:lnTo>
                  <a:pt x="0" y="0"/>
                </a:lnTo>
                <a:close/>
              </a:path>
            </a:pathLst>
          </a:custGeom>
          <a:blipFill>
            <a:blip r:embed="rId4"/>
            <a:stretch>
              <a:fillRect l="-1391" t="0" r="-1391" b="0"/>
            </a:stretch>
          </a:blipFill>
        </p:spPr>
      </p:sp>
      <p:sp>
        <p:nvSpPr>
          <p:cNvPr name="Freeform 8" id="8"/>
          <p:cNvSpPr/>
          <p:nvPr/>
        </p:nvSpPr>
        <p:spPr>
          <a:xfrm flipH="false" flipV="false" rot="0">
            <a:off x="8145349" y="7279726"/>
            <a:ext cx="1997302" cy="3259691"/>
          </a:xfrm>
          <a:custGeom>
            <a:avLst/>
            <a:gdLst/>
            <a:ahLst/>
            <a:cxnLst/>
            <a:rect r="r" b="b" t="t" l="l"/>
            <a:pathLst>
              <a:path h="3259691" w="1997302">
                <a:moveTo>
                  <a:pt x="0" y="0"/>
                </a:moveTo>
                <a:lnTo>
                  <a:pt x="1997302" y="0"/>
                </a:lnTo>
                <a:lnTo>
                  <a:pt x="1997302" y="3259691"/>
                </a:lnTo>
                <a:lnTo>
                  <a:pt x="0" y="3259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7657" y="1278270"/>
            <a:ext cx="7499746" cy="3148738"/>
          </a:xfrm>
          <a:prstGeom prst="rect">
            <a:avLst/>
          </a:prstGeom>
        </p:spPr>
        <p:txBody>
          <a:bodyPr anchor="t" rtlCol="false" tIns="0" lIns="0" bIns="0" rIns="0">
            <a:spAutoFit/>
          </a:bodyPr>
          <a:lstStyle/>
          <a:p>
            <a:pPr algn="l">
              <a:lnSpc>
                <a:spcPts val="477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2.1. Xem chi tiết phòng học:</a:t>
            </a:r>
          </a:p>
          <a:p>
            <a:pPr algn="l" marL="431801" indent="-215900" lvl="1">
              <a:lnSpc>
                <a:spcPts val="3180"/>
              </a:lnSpc>
              <a:buFont typeface="Arial"/>
              <a:buChar char="•"/>
            </a:pPr>
            <a:r>
              <a:rPr lang="en-US" sz="2000">
                <a:solidFill>
                  <a:srgbClr val="000000"/>
                </a:solidFill>
                <a:latin typeface="Montserrat"/>
                <a:ea typeface="Montserrat"/>
                <a:cs typeface="Montserrat"/>
                <a:sym typeface="Montserrat"/>
              </a:rPr>
              <a:t>Chọn cơ sở → dãy nhà → tầng → phòng học.</a:t>
            </a:r>
          </a:p>
          <a:p>
            <a:pPr algn="l">
              <a:lnSpc>
                <a:spcPts val="3180"/>
              </a:lnSpc>
            </a:pPr>
          </a:p>
          <a:p>
            <a:pPr algn="l" marL="431801" indent="-215900" lvl="1">
              <a:lnSpc>
                <a:spcPts val="3180"/>
              </a:lnSpc>
              <a:buFont typeface="Arial"/>
              <a:buChar char="•"/>
            </a:pPr>
            <a:r>
              <a:rPr lang="en-US" sz="2000">
                <a:solidFill>
                  <a:srgbClr val="000000"/>
                </a:solidFill>
                <a:latin typeface="Montserrat"/>
                <a:ea typeface="Montserrat"/>
                <a:cs typeface="Montserrat"/>
                <a:sym typeface="Montserrat"/>
              </a:rPr>
              <a:t>Hiển thị lịch sử dụng phòng (ngày, tiết, người đăng ký).</a:t>
            </a:r>
          </a:p>
          <a:p>
            <a:pPr algn="l">
              <a:lnSpc>
                <a:spcPts val="3180"/>
              </a:lnSpc>
            </a:pPr>
          </a:p>
          <a:p>
            <a:pPr algn="l">
              <a:lnSpc>
                <a:spcPts val="3193"/>
              </a:lnSpc>
            </a:pPr>
          </a:p>
          <a:p>
            <a:pPr algn="l">
              <a:lnSpc>
                <a:spcPts val="4662"/>
              </a:lnSpc>
            </a:pPr>
          </a:p>
        </p:txBody>
      </p:sp>
      <p:sp>
        <p:nvSpPr>
          <p:cNvPr name="TextBox 10" id="10"/>
          <p:cNvSpPr txBox="true"/>
          <p:nvPr/>
        </p:nvSpPr>
        <p:spPr>
          <a:xfrm rot="0">
            <a:off x="838253" y="220927"/>
            <a:ext cx="10239040" cy="501932"/>
          </a:xfrm>
          <a:prstGeom prst="rect">
            <a:avLst/>
          </a:prstGeom>
        </p:spPr>
        <p:txBody>
          <a:bodyPr anchor="t" rtlCol="false" tIns="0" lIns="0" bIns="0" rIns="0">
            <a:spAutoFit/>
          </a:bodyPr>
          <a:lstStyle/>
          <a:p>
            <a:pPr algn="l">
              <a:lnSpc>
                <a:spcPts val="3820"/>
              </a:lnSpc>
            </a:pPr>
            <a:r>
              <a:rPr lang="en-US" sz="3782">
                <a:solidFill>
                  <a:srgbClr val="FFFFFF"/>
                </a:solidFill>
                <a:latin typeface="Montserrat"/>
                <a:ea typeface="Montserrat"/>
                <a:cs typeface="Montserrat"/>
                <a:sym typeface="Montserrat"/>
              </a:rPr>
              <a:t>2. XEM &amp; KIỂM TRA PHÒNG HỌC</a:t>
            </a:r>
          </a:p>
        </p:txBody>
      </p:sp>
      <p:sp>
        <p:nvSpPr>
          <p:cNvPr name="TextBox 11" id="11"/>
          <p:cNvSpPr txBox="true"/>
          <p:nvPr/>
        </p:nvSpPr>
        <p:spPr>
          <a:xfrm rot="0">
            <a:off x="9870514" y="1278270"/>
            <a:ext cx="8118700" cy="3148738"/>
          </a:xfrm>
          <a:prstGeom prst="rect">
            <a:avLst/>
          </a:prstGeom>
        </p:spPr>
        <p:txBody>
          <a:bodyPr anchor="t" rtlCol="false" tIns="0" lIns="0" bIns="0" rIns="0">
            <a:spAutoFit/>
          </a:bodyPr>
          <a:lstStyle/>
          <a:p>
            <a:pPr algn="l">
              <a:lnSpc>
                <a:spcPts val="477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2.2. Xem lịch phòng học trong tuần:</a:t>
            </a:r>
          </a:p>
          <a:p>
            <a:pPr algn="l" marL="431801" indent="-215900" lvl="1">
              <a:lnSpc>
                <a:spcPts val="3180"/>
              </a:lnSpc>
              <a:buFont typeface="Arial"/>
              <a:buChar char="•"/>
            </a:pPr>
            <a:r>
              <a:rPr lang="en-US" sz="2000">
                <a:solidFill>
                  <a:srgbClr val="000000"/>
                </a:solidFill>
                <a:latin typeface="Montserrat"/>
                <a:ea typeface="Montserrat"/>
                <a:cs typeface="Montserrat"/>
                <a:sym typeface="Montserrat"/>
              </a:rPr>
              <a:t>Mở</a:t>
            </a:r>
            <a:r>
              <a:rPr lang="en-US" sz="2000">
                <a:solidFill>
                  <a:srgbClr val="000000"/>
                </a:solidFill>
                <a:latin typeface="Montserrat"/>
                <a:ea typeface="Montserrat"/>
                <a:cs typeface="Montserrat"/>
                <a:sym typeface="Montserrat"/>
              </a:rPr>
              <a:t> cửa sổ mới để hiển thị lịch sử dụng phòng học theo từng ngày trong tuần.</a:t>
            </a:r>
          </a:p>
          <a:p>
            <a:pPr algn="l">
              <a:lnSpc>
                <a:spcPts val="3180"/>
              </a:lnSpc>
            </a:pPr>
          </a:p>
          <a:p>
            <a:pPr algn="l">
              <a:lnSpc>
                <a:spcPts val="3180"/>
              </a:lnSpc>
            </a:pPr>
          </a:p>
          <a:p>
            <a:pPr algn="l">
              <a:lnSpc>
                <a:spcPts val="3193"/>
              </a:lnSpc>
            </a:pPr>
          </a:p>
          <a:p>
            <a:pPr algn="l">
              <a:lnSpc>
                <a:spcPts val="4662"/>
              </a:lnSpc>
            </a:pPr>
          </a:p>
        </p:txBody>
      </p:sp>
      <p:pic>
        <p:nvPicPr>
          <p:cNvPr name="Picture 12" id="12"/>
          <p:cNvPicPr>
            <a:picLocks noChangeAspect="true"/>
          </p:cNvPicPr>
          <p:nvPr/>
        </p:nvPicPr>
        <p:blipFill>
          <a:blip r:embed="rId2"/>
          <a:srcRect l="0" t="0" r="0" b="0"/>
          <a:stretch>
            <a:fillRect/>
          </a:stretch>
        </p:blipFill>
        <p:spPr>
          <a:xfrm flipH="true" flipV="false" rot="0">
            <a:off x="236642" y="8710976"/>
            <a:ext cx="1203221" cy="151348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657690" y="271957"/>
            <a:ext cx="1203221" cy="15134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985415" y="7306994"/>
            <a:ext cx="5035627" cy="3902611"/>
          </a:xfrm>
          <a:prstGeom prst="rect">
            <a:avLst/>
          </a:prstGeom>
        </p:spPr>
      </p:pic>
      <p:sp>
        <p:nvSpPr>
          <p:cNvPr name="Freeform 4" id="4"/>
          <p:cNvSpPr/>
          <p:nvPr/>
        </p:nvSpPr>
        <p:spPr>
          <a:xfrm flipH="false" flipV="false" rot="0">
            <a:off x="615963" y="2957018"/>
            <a:ext cx="8123336" cy="4833385"/>
          </a:xfrm>
          <a:custGeom>
            <a:avLst/>
            <a:gdLst/>
            <a:ahLst/>
            <a:cxnLst/>
            <a:rect r="r" b="b" t="t" l="l"/>
            <a:pathLst>
              <a:path h="4833385" w="8123336">
                <a:moveTo>
                  <a:pt x="0" y="0"/>
                </a:moveTo>
                <a:lnTo>
                  <a:pt x="8123336" y="0"/>
                </a:lnTo>
                <a:lnTo>
                  <a:pt x="8123336" y="4833385"/>
                </a:lnTo>
                <a:lnTo>
                  <a:pt x="0" y="4833385"/>
                </a:lnTo>
                <a:lnTo>
                  <a:pt x="0" y="0"/>
                </a:lnTo>
                <a:close/>
              </a:path>
            </a:pathLst>
          </a:custGeom>
          <a:blipFill>
            <a:blip r:embed="rId4"/>
            <a:stretch>
              <a:fillRect l="0" t="0" r="0" b="0"/>
            </a:stretch>
          </a:blipFill>
        </p:spPr>
      </p:sp>
      <p:sp>
        <p:nvSpPr>
          <p:cNvPr name="Freeform 5" id="5"/>
          <p:cNvSpPr/>
          <p:nvPr/>
        </p:nvSpPr>
        <p:spPr>
          <a:xfrm flipH="false" flipV="false" rot="0">
            <a:off x="9557310" y="2957018"/>
            <a:ext cx="8089347" cy="4833385"/>
          </a:xfrm>
          <a:custGeom>
            <a:avLst/>
            <a:gdLst/>
            <a:ahLst/>
            <a:cxnLst/>
            <a:rect r="r" b="b" t="t" l="l"/>
            <a:pathLst>
              <a:path h="4833385" w="8089347">
                <a:moveTo>
                  <a:pt x="0" y="0"/>
                </a:moveTo>
                <a:lnTo>
                  <a:pt x="8089347" y="0"/>
                </a:lnTo>
                <a:lnTo>
                  <a:pt x="8089347" y="4833385"/>
                </a:lnTo>
                <a:lnTo>
                  <a:pt x="0" y="4833385"/>
                </a:lnTo>
                <a:lnTo>
                  <a:pt x="0" y="0"/>
                </a:lnTo>
                <a:close/>
              </a:path>
            </a:pathLst>
          </a:custGeom>
          <a:blipFill>
            <a:blip r:embed="rId5"/>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2137017">
            <a:off x="527895" y="7802086"/>
            <a:ext cx="1919277" cy="2429465"/>
          </a:xfrm>
          <a:prstGeom prst="rect">
            <a:avLst/>
          </a:prstGeom>
        </p:spPr>
      </p:pic>
      <p:sp>
        <p:nvSpPr>
          <p:cNvPr name="Freeform 7" id="7"/>
          <p:cNvSpPr/>
          <p:nvPr/>
        </p:nvSpPr>
        <p:spPr>
          <a:xfrm flipH="false" flipV="false" rot="0">
            <a:off x="13303728" y="8130170"/>
            <a:ext cx="4984272" cy="2156830"/>
          </a:xfrm>
          <a:custGeom>
            <a:avLst/>
            <a:gdLst/>
            <a:ahLst/>
            <a:cxnLst/>
            <a:rect r="r" b="b" t="t" l="l"/>
            <a:pathLst>
              <a:path h="2156830" w="4984272">
                <a:moveTo>
                  <a:pt x="0" y="0"/>
                </a:moveTo>
                <a:lnTo>
                  <a:pt x="4984272" y="0"/>
                </a:lnTo>
                <a:lnTo>
                  <a:pt x="4984272" y="2156830"/>
                </a:lnTo>
                <a:lnTo>
                  <a:pt x="0" y="2156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477966"/>
            <a:ext cx="10534414" cy="1584325"/>
          </a:xfrm>
          <a:prstGeom prst="rect">
            <a:avLst/>
          </a:prstGeom>
        </p:spPr>
        <p:txBody>
          <a:bodyPr anchor="t" rtlCol="false" tIns="0" lIns="0" bIns="0" rIns="0">
            <a:spAutoFit/>
          </a:bodyPr>
          <a:lstStyle/>
          <a:p>
            <a:pPr algn="just">
              <a:lnSpc>
                <a:spcPts val="4200"/>
              </a:lnSpc>
            </a:pPr>
            <a:r>
              <a:rPr lang="en-US" sz="3000" b="true">
                <a:solidFill>
                  <a:srgbClr val="000000"/>
                </a:solidFill>
                <a:latin typeface="Montserrat Bold"/>
                <a:ea typeface="Montserrat Bold"/>
                <a:cs typeface="Montserrat Bold"/>
                <a:sym typeface="Montserrat Bold"/>
              </a:rPr>
              <a:t>2.3. Kiểm tra trạng thái phòng: </a:t>
            </a:r>
          </a:p>
          <a:p>
            <a:pPr algn="just" marL="431801" indent="-215900" lvl="1">
              <a:lnSpc>
                <a:spcPts val="2800"/>
              </a:lnSpc>
              <a:buFont typeface="Arial"/>
              <a:buChar char="•"/>
            </a:pPr>
            <a:r>
              <a:rPr lang="en-US" sz="2000">
                <a:solidFill>
                  <a:srgbClr val="000000"/>
                </a:solidFill>
                <a:latin typeface="Montserrat"/>
                <a:ea typeface="Montserrat"/>
                <a:cs typeface="Montserrat"/>
                <a:sym typeface="Montserrat"/>
              </a:rPr>
              <a:t>Nhập ngày, tiết bắt đầu và tiết kết thúc để kiểm tra phòng đã có người đăng ký hay chưa.</a:t>
            </a:r>
          </a:p>
          <a:p>
            <a:pPr algn="just">
              <a:lnSpc>
                <a:spcPts val="2800"/>
              </a:lnSpc>
            </a:pPr>
          </a:p>
        </p:txBody>
      </p:sp>
      <p:sp>
        <p:nvSpPr>
          <p:cNvPr name="TextBox 9" id="9"/>
          <p:cNvSpPr txBox="true"/>
          <p:nvPr/>
        </p:nvSpPr>
        <p:spPr>
          <a:xfrm rot="0">
            <a:off x="1028700" y="2414093"/>
            <a:ext cx="4487712" cy="514350"/>
          </a:xfrm>
          <a:prstGeom prst="rect">
            <a:avLst/>
          </a:prstGeom>
        </p:spPr>
        <p:txBody>
          <a:bodyPr anchor="t" rtlCol="false" tIns="0" lIns="0" bIns="0" rIns="0">
            <a:spAutoFit/>
          </a:bodyPr>
          <a:lstStyle/>
          <a:p>
            <a:pPr algn="just">
              <a:lnSpc>
                <a:spcPts val="4200"/>
              </a:lnSpc>
            </a:pPr>
            <a:r>
              <a:rPr lang="en-US" sz="3000" b="true">
                <a:solidFill>
                  <a:srgbClr val="000000"/>
                </a:solidFill>
                <a:latin typeface="Montserrat Bold"/>
                <a:ea typeface="Montserrat Bold"/>
                <a:cs typeface="Montserrat Bold"/>
                <a:sym typeface="Montserrat Bold"/>
              </a:rPr>
              <a:t>Phòng chưa đăng ký:</a:t>
            </a:r>
          </a:p>
        </p:txBody>
      </p:sp>
      <p:sp>
        <p:nvSpPr>
          <p:cNvPr name="TextBox 10" id="10"/>
          <p:cNvSpPr txBox="true"/>
          <p:nvPr/>
        </p:nvSpPr>
        <p:spPr>
          <a:xfrm rot="0">
            <a:off x="9557310" y="2414093"/>
            <a:ext cx="4487712" cy="514350"/>
          </a:xfrm>
          <a:prstGeom prst="rect">
            <a:avLst/>
          </a:prstGeom>
        </p:spPr>
        <p:txBody>
          <a:bodyPr anchor="t" rtlCol="false" tIns="0" lIns="0" bIns="0" rIns="0">
            <a:spAutoFit/>
          </a:bodyPr>
          <a:lstStyle/>
          <a:p>
            <a:pPr algn="just">
              <a:lnSpc>
                <a:spcPts val="4200"/>
              </a:lnSpc>
            </a:pPr>
            <a:r>
              <a:rPr lang="en-US" sz="3000" b="true">
                <a:solidFill>
                  <a:srgbClr val="000000"/>
                </a:solidFill>
                <a:latin typeface="Montserrat Bold"/>
                <a:ea typeface="Montserrat Bold"/>
                <a:cs typeface="Montserrat Bold"/>
                <a:sym typeface="Montserrat Bold"/>
              </a:rPr>
              <a:t>Phòng đã đăng ký: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DAGkMj2W81w</dc:identifier>
  <dcterms:modified xsi:type="dcterms:W3CDTF">2011-08-01T06:04:30Z</dcterms:modified>
  <cp:revision>1</cp:revision>
  <dc:title>Phần mềm</dc:title>
</cp:coreProperties>
</file>